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0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91" r:id="rId3"/>
    <p:sldMasterId id="2147483706" r:id="rId4"/>
    <p:sldMasterId id="2147483721" r:id="rId5"/>
    <p:sldMasterId id="2147483738" r:id="rId6"/>
    <p:sldMasterId id="2147483769" r:id="rId7"/>
    <p:sldMasterId id="2147483785" r:id="rId8"/>
    <p:sldMasterId id="2147483863" r:id="rId9"/>
    <p:sldMasterId id="2147483896" r:id="rId10"/>
    <p:sldMasterId id="2147483911" r:id="rId11"/>
  </p:sldMasterIdLst>
  <p:notesMasterIdLst>
    <p:notesMasterId r:id="rId33"/>
  </p:notesMasterIdLst>
  <p:sldIdLst>
    <p:sldId id="256" r:id="rId12"/>
    <p:sldId id="257" r:id="rId13"/>
    <p:sldId id="261" r:id="rId14"/>
    <p:sldId id="258" r:id="rId15"/>
    <p:sldId id="319" r:id="rId16"/>
    <p:sldId id="262" r:id="rId17"/>
    <p:sldId id="263" r:id="rId18"/>
    <p:sldId id="264" r:id="rId19"/>
    <p:sldId id="265" r:id="rId20"/>
    <p:sldId id="281" r:id="rId21"/>
    <p:sldId id="268" r:id="rId22"/>
    <p:sldId id="326" r:id="rId23"/>
    <p:sldId id="269" r:id="rId24"/>
    <p:sldId id="270" r:id="rId25"/>
    <p:sldId id="271" r:id="rId26"/>
    <p:sldId id="273" r:id="rId27"/>
    <p:sldId id="274" r:id="rId28"/>
    <p:sldId id="275" r:id="rId29"/>
    <p:sldId id="276" r:id="rId30"/>
    <p:sldId id="277" r:id="rId31"/>
    <p:sldId id="320" r:id="rId32"/>
  </p:sldIdLst>
  <p:sldSz cx="9144000" cy="5143500" type="screen16x9"/>
  <p:notesSz cx="6858000" cy="9144000"/>
  <p:embeddedFontLst>
    <p:embeddedFont>
      <p:font typeface="Antonio" pitchFamily="2" charset="77"/>
      <p:regular r:id="rId34"/>
      <p:bold r:id="rId35"/>
    </p:embeddedFont>
    <p:embeddedFont>
      <p:font typeface="Antonio ExtraLight" pitchFamily="2" charset="77"/>
      <p:regular r:id="rId36"/>
      <p:bold r:id="rId37"/>
    </p:embeddedFont>
    <p:embeddedFont>
      <p:font typeface="Antonio Light" pitchFamily="2" charset="77"/>
      <p:regular r:id="rId38"/>
      <p:bold r:id="rId39"/>
    </p:embeddedFont>
    <p:embeddedFont>
      <p:font typeface="Antonio Medium" pitchFamily="2" charset="77"/>
      <p:regular r:id="rId40"/>
      <p:bold r:id="rId41"/>
    </p:embeddedFont>
    <p:embeddedFont>
      <p:font typeface="Antonio SemiBold" pitchFamily="2" charset="77"/>
      <p:regular r:id="rId42"/>
      <p:bold r:id="rId43"/>
    </p:embeddedFont>
    <p:embeddedFont>
      <p:font typeface="Poppins" pitchFamily="2" charset="77"/>
      <p:regular r:id="rId44"/>
      <p:bold r:id="rId45"/>
      <p:italic r:id="rId46"/>
      <p:boldItalic r:id="rId47"/>
    </p:embeddedFont>
    <p:embeddedFont>
      <p:font typeface="Poppins Light" panose="020B0604020202020204" pitchFamily="34" charset="0"/>
      <p:regular r:id="rId48"/>
      <p:bold r:id="rId49"/>
      <p:italic r:id="rId50"/>
      <p:boldItalic r:id="rId51"/>
    </p:embeddedFont>
    <p:embeddedFont>
      <p:font typeface="Poppins Medium" panose="020B0604020202020204" pitchFamily="34" charset="0"/>
      <p:regular r:id="rId52"/>
      <p:bold r:id="rId53"/>
      <p:italic r:id="rId54"/>
      <p:boldItalic r:id="rId55"/>
    </p:embeddedFont>
    <p:embeddedFont>
      <p:font typeface="Poppins SemiBold" panose="020B0604020202020204" pitchFamily="34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507">
          <p15:clr>
            <a:srgbClr val="A4A3A4"/>
          </p15:clr>
        </p15:guide>
        <p15:guide id="4" pos="4037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7" roundtripDataSignature="AMtx7mgVytYRB9+DKrBN6X0CH3TOMtPL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1565"/>
  </p:normalViewPr>
  <p:slideViewPr>
    <p:cSldViewPr snapToGrid="0">
      <p:cViewPr varScale="1">
        <p:scale>
          <a:sx n="131" d="100"/>
          <a:sy n="131" d="100"/>
        </p:scale>
        <p:origin x="520" y="480"/>
      </p:cViewPr>
      <p:guideLst>
        <p:guide orient="horz" pos="1620"/>
        <p:guide pos="2880"/>
        <p:guide orient="horz" pos="1507"/>
        <p:guide pos="40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font" Target="fonts/font6.fntdata"/><Relationship Id="rId21" Type="http://schemas.openxmlformats.org/officeDocument/2006/relationships/slide" Target="slides/slide1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font" Target="fonts/font22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font" Target="fonts/font25.fntdata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font" Target="fonts/font23.fntdata"/><Relationship Id="rId77" Type="http://customschemas.google.com/relationships/presentationmetadata" Target="meta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18.fntdata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font" Target="fonts/font26.fntdata"/><Relationship Id="rId20" Type="http://schemas.openxmlformats.org/officeDocument/2006/relationships/slide" Target="slides/slide9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font" Target="fonts/font24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9" name="Google Shape;6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9" name="Google Shape;8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2a1f6c311c4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8" name="Google Shape;868;g2a1f6c311c4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2cfb5f3e1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4" name="Google Shape;884;g2cfb5f3e1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Ne montrer qu’1 ou 2 FDR max - les choisir en fonction du prospect que vous rencontrez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3" name="Google Shape;90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2a1f6c311c4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8" name="Google Shape;938;g2a1f6c311c4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3" name="Google Shape;9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2a1f6c311c4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9" name="Google Shape;959;g2a1f6c311c4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2a1f6c311c4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5" name="Google Shape;975;g2a1f6c311c4_0_614:notes"/>
          <p:cNvSpPr txBox="1">
            <a:spLocks noGrp="1"/>
          </p:cNvSpPr>
          <p:nvPr>
            <p:ph type="body" idx="1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93250" rIns="93250" bIns="932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0" name="Google Shape;102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8" name="Google Shape;6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7">
          <a:extLst>
            <a:ext uri="{FF2B5EF4-FFF2-40B4-BE49-F238E27FC236}">
              <a16:creationId xmlns:a16="http://schemas.microsoft.com/office/drawing/2014/main" id="{2E5FA637-C007-CDC1-2C16-CA9E88D03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2a1f6c311c4_0_797:notes">
            <a:extLst>
              <a:ext uri="{FF2B5EF4-FFF2-40B4-BE49-F238E27FC236}">
                <a16:creationId xmlns:a16="http://schemas.microsoft.com/office/drawing/2014/main" id="{03FBAE9E-48BE-55B2-216D-9E9B52FC3A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9" name="Google Shape;1029;g2a1f6c311c4_0_797:notes">
            <a:extLst>
              <a:ext uri="{FF2B5EF4-FFF2-40B4-BE49-F238E27FC236}">
                <a16:creationId xmlns:a16="http://schemas.microsoft.com/office/drawing/2014/main" id="{C234FFCB-7CBC-44D9-9DB3-63ABD9CE2C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7286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8" name="Google Shape;66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9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625" name="Google Shape;6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5" name="Google Shape;6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2a38b720920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3" name="Google Shape;733;g2a38b720920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Catherine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fr">
                <a:solidFill>
                  <a:schemeClr val="dk1"/>
                </a:solidFill>
              </a:rPr>
              <a:t>Fin 2023, 1000 dirigeants auront donc suivi un parcours CEC, plus de 500 entreprises auront remis leur FdR et rejoindront, en qualité d’Alumni, ce qui sera devenu en 1 an une bien belle Communauté ! </a:t>
            </a:r>
            <a:endParaRPr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242c1d30ee5_0_2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7" name="Google Shape;747;g242c1d30ee5_0_2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4" name="Google Shape;75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2a38b720920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5" name="Google Shape;915;g2a38b720920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91550" rIns="91550" bIns="91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7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8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8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" name="Google Shape;51;p8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a36d8320ed_1_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g2a36d8320ed_1_1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66" name="Google Shape;566;g2a36d8320ed_1_1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67" name="Google Shape;567;g2a36d8320ed_1_1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2a36d8320ed_1_1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0" name="Google Shape;570;g2a36d8320ed_1_1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2a36d8320ed_1_12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3" name="Google Shape;573;g2a36d8320ed_1_12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74" name="Google Shape;574;g2a36d8320ed_1_1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2a36d8320ed_1_12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77" name="Google Shape;577;g2a36d8320ed_1_1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2a36d8320ed_1_12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g2a36d8320ed_1_12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81" name="Google Shape;581;g2a36d8320ed_1_12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2" name="Google Shape;582;g2a36d8320ed_1_12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3" name="Google Shape;583;g2a36d8320ed_1_1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a36d8320ed_1_13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86" name="Google Shape;586;g2a36d8320ed_1_1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2a36d8320ed_1_13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9" name="Google Shape;589;g2a36d8320ed_1_13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0" name="Google Shape;590;g2a36d8320ed_1_1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puces">
  <p:cSld name="Titre et puces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2a36d8320ed_1_152"/>
          <p:cNvSpPr txBox="1">
            <a:spLocks noGrp="1"/>
          </p:cNvSpPr>
          <p:nvPr>
            <p:ph type="title"/>
          </p:nvPr>
        </p:nvSpPr>
        <p:spPr>
          <a:xfrm>
            <a:off x="452438" y="321638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99" name="Google Shape;599;g2a36d8320ed_1_152"/>
          <p:cNvSpPr txBox="1">
            <a:spLocks noGrp="1"/>
          </p:cNvSpPr>
          <p:nvPr>
            <p:ph type="body" idx="1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●"/>
              <a:defRPr/>
            </a:lvl1pPr>
            <a:lvl2pPr marL="914400" lvl="1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○"/>
              <a:defRPr/>
            </a:lvl2pPr>
            <a:lvl3pPr marL="1371600" lvl="2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■"/>
              <a:defRPr/>
            </a:lvl3pPr>
            <a:lvl4pPr marL="1828800" lvl="3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●"/>
              <a:defRPr/>
            </a:lvl4pPr>
            <a:lvl5pPr marL="2286000" lvl="4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○"/>
              <a:defRPr/>
            </a:lvl5pPr>
            <a:lvl6pPr marL="2743200" lvl="5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■"/>
              <a:defRPr/>
            </a:lvl6pPr>
            <a:lvl7pPr marL="3200400" lvl="6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●"/>
              <a:defRPr/>
            </a:lvl7pPr>
            <a:lvl8pPr marL="3657600" lvl="7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○"/>
              <a:defRPr/>
            </a:lvl8pPr>
            <a:lvl9pPr marL="4114800" lvl="8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600" name="Google Shape;600;g2a36d8320ed_1_152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 1">
  <p:cSld name="OBJECT_1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2a36d8320ed_1_15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g2a36d8320ed_1_15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4" name="Google Shape;604;g2a36d8320ed_1_15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5" name="Google Shape;605;g2a36d8320ed_1_15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6" name="Google Shape;606;g2a36d8320ed_1_15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erge">
  <p:cSld name="Vierg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8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9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9" name="Google Shape;199;p1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147405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2" name="Google Shape;202;p13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3" name="Google Shape;203;p1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07330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025293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8" name="Google Shape;208;p1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76751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2" name="Google Shape;212;p13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3" name="Google Shape;213;p1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830192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88973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9" name="Google Shape;219;p13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0" name="Google Shape;220;p1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073372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3" name="Google Shape;223;p1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05831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4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7" name="Google Shape;227;p14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8" name="Google Shape;228;p14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9" name="Google Shape;229;p1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153163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2" name="Google Shape;232;p1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508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3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8" name="Google Shape;58;p8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3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235" name="Google Shape;235;p14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6" name="Google Shape;236;p1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2201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4"/>
          <p:cNvSpPr txBox="1">
            <a:spLocks noGrp="1"/>
          </p:cNvSpPr>
          <p:nvPr>
            <p:ph type="ctrTitle"/>
          </p:nvPr>
        </p:nvSpPr>
        <p:spPr>
          <a:xfrm>
            <a:off x="685800" y="1594485"/>
            <a:ext cx="77724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44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4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59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1" name="Google Shape;241;p144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2" name="Google Shape;242;p144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736846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puces">
  <p:cSld name="Titre et puces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5"/>
          <p:cNvSpPr txBox="1">
            <a:spLocks noGrp="1"/>
          </p:cNvSpPr>
          <p:nvPr>
            <p:ph type="title"/>
          </p:nvPr>
        </p:nvSpPr>
        <p:spPr>
          <a:xfrm>
            <a:off x="452438" y="321638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145"/>
          <p:cNvSpPr txBox="1">
            <a:spLocks noGrp="1"/>
          </p:cNvSpPr>
          <p:nvPr>
            <p:ph type="body" idx="1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●"/>
              <a:defRPr/>
            </a:lvl1pPr>
            <a:lvl2pPr marL="914400" lvl="1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○"/>
              <a:defRPr/>
            </a:lvl2pPr>
            <a:lvl3pPr marL="1371600" lvl="2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■"/>
              <a:defRPr/>
            </a:lvl3pPr>
            <a:lvl4pPr marL="1828800" lvl="3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●"/>
              <a:defRPr/>
            </a:lvl4pPr>
            <a:lvl5pPr marL="2286000" lvl="4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○"/>
              <a:defRPr/>
            </a:lvl5pPr>
            <a:lvl6pPr marL="2743200" lvl="5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■"/>
              <a:defRPr/>
            </a:lvl6pPr>
            <a:lvl7pPr marL="3200400" lvl="6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●"/>
              <a:defRPr/>
            </a:lvl7pPr>
            <a:lvl8pPr marL="3657600" lvl="7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○"/>
              <a:defRPr/>
            </a:lvl8pPr>
            <a:lvl9pPr marL="4114800" lvl="8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246" name="Google Shape;246;p145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8011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 1">
  <p:cSld name="Titre et contenu 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4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14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0" name="Google Shape;250;p1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1" name="Google Shape;251;p14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2" name="Google Shape;252;p1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870711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36d8320ed_1_10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g2a36d8320ed_1_10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g2a36d8320ed_1_1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1627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a36d8320ed_1_1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128697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a36d8320ed_1_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g2a36d8320ed_1_1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g2a36d8320ed_1_1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978117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a36d8320ed_1_10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g2a36d8320ed_1_10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095116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a36d8320ed_1_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2a36d8320ed_1_1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g2a36d8320ed_1_1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g2a36d8320ed_1_1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184181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2a36d8320ed_1_1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g2a36d8320ed_1_1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6417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a36d8320ed_1_12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g2a36d8320ed_1_12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g2a36d8320ed_1_1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3238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a36d8320ed_1_12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g2a36d8320ed_1_1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57237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a36d8320ed_1_12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g2a36d8320ed_1_12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g2a36d8320ed_1_12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g2a36d8320ed_1_12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g2a36d8320ed_1_1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895046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a36d8320ed_1_13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g2a36d8320ed_1_1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69702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a36d8320ed_1_13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g2a36d8320ed_1_13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g2a36d8320ed_1_1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07523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36d8320ed_1_144"/>
          <p:cNvSpPr txBox="1">
            <a:spLocks noGrp="1"/>
          </p:cNvSpPr>
          <p:nvPr>
            <p:ph type="ctrTitle"/>
          </p:nvPr>
        </p:nvSpPr>
        <p:spPr>
          <a:xfrm>
            <a:off x="685800" y="1594485"/>
            <a:ext cx="77724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2a36d8320ed_1_144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2a36d8320ed_1_144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59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g2a36d8320ed_1_144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g2a36d8320ed_1_144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348353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puces">
  <p:cSld name="Titre et puce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36d8320ed_1_152"/>
          <p:cNvSpPr txBox="1">
            <a:spLocks noGrp="1"/>
          </p:cNvSpPr>
          <p:nvPr>
            <p:ph type="title"/>
          </p:nvPr>
        </p:nvSpPr>
        <p:spPr>
          <a:xfrm>
            <a:off x="452438" y="321638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g2a36d8320ed_1_152"/>
          <p:cNvSpPr txBox="1">
            <a:spLocks noGrp="1"/>
          </p:cNvSpPr>
          <p:nvPr>
            <p:ph type="body" idx="1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●"/>
              <a:defRPr/>
            </a:lvl1pPr>
            <a:lvl2pPr marL="914400" lvl="1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○"/>
              <a:defRPr/>
            </a:lvl2pPr>
            <a:lvl3pPr marL="1371600" lvl="2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■"/>
              <a:defRPr/>
            </a:lvl3pPr>
            <a:lvl4pPr marL="1828800" lvl="3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●"/>
              <a:defRPr/>
            </a:lvl4pPr>
            <a:lvl5pPr marL="2286000" lvl="4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○"/>
              <a:defRPr/>
            </a:lvl5pPr>
            <a:lvl6pPr marL="2743200" lvl="5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■"/>
              <a:defRPr/>
            </a:lvl6pPr>
            <a:lvl7pPr marL="3200400" lvl="6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●"/>
              <a:defRPr/>
            </a:lvl7pPr>
            <a:lvl8pPr marL="3657600" lvl="7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○"/>
              <a:defRPr/>
            </a:lvl8pPr>
            <a:lvl9pPr marL="4114800" lvl="8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g2a36d8320ed_1_152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08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 1">
  <p:cSld name="Titre et contenu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a36d8320ed_1_15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g2a36d8320ed_1_15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g2a36d8320ed_1_15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g2a36d8320ed_1_15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g2a36d8320ed_1_15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524839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5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9" name="Google Shape;69;p1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97823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1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1932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erge">
  <p:cSld name="Vierg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1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428040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1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670154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2" name="Google Shape;82;p16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3" name="Google Shape;83;p1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63861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648296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" name="Google Shape;89;p16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0" name="Google Shape;90;p1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501564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3" name="Google Shape;93;p1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914254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6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7" name="Google Shape;97;p16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8" name="Google Shape;98;p16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341302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1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724566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8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05" name="Google Shape;105;p16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1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505383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9"/>
          <p:cNvSpPr txBox="1">
            <a:spLocks noGrp="1"/>
          </p:cNvSpPr>
          <p:nvPr>
            <p:ph type="ctrTitle"/>
          </p:nvPr>
        </p:nvSpPr>
        <p:spPr>
          <a:xfrm>
            <a:off x="685800" y="1594485"/>
            <a:ext cx="77724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9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69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59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169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169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5084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6" name="Google Shape;76;p1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erge">
  <p:cSld name="Vierg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0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86731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puces">
  <p:cSld name="Titre et puce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1"/>
          <p:cNvSpPr txBox="1">
            <a:spLocks noGrp="1"/>
          </p:cNvSpPr>
          <p:nvPr>
            <p:ph type="title"/>
          </p:nvPr>
        </p:nvSpPr>
        <p:spPr>
          <a:xfrm>
            <a:off x="452438" y="321638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1"/>
          <p:cNvSpPr txBox="1">
            <a:spLocks noGrp="1"/>
          </p:cNvSpPr>
          <p:nvPr>
            <p:ph type="body" idx="1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●"/>
              <a:defRPr/>
            </a:lvl1pPr>
            <a:lvl2pPr marL="914400" lvl="1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○"/>
              <a:defRPr/>
            </a:lvl2pPr>
            <a:lvl3pPr marL="1371600" lvl="2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■"/>
              <a:defRPr/>
            </a:lvl3pPr>
            <a:lvl4pPr marL="1828800" lvl="3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●"/>
              <a:defRPr/>
            </a:lvl4pPr>
            <a:lvl5pPr marL="2286000" lvl="4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○"/>
              <a:defRPr/>
            </a:lvl5pPr>
            <a:lvl6pPr marL="2743200" lvl="5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■"/>
              <a:defRPr/>
            </a:lvl6pPr>
            <a:lvl7pPr marL="3200400" lvl="6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●"/>
              <a:defRPr/>
            </a:lvl7pPr>
            <a:lvl8pPr marL="3657600" lvl="7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○"/>
              <a:defRPr/>
            </a:lvl8pPr>
            <a:lvl9pPr marL="4114800" lvl="8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171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45815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 1">
  <p:cSld name="Titre et contenu 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17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17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17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010169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rps 3">
  <p:cSld name="Titre et corps 3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1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0088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0" name="Google Shape;80;p1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1" name="Google Shape;81;p1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2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8" name="Google Shape;88;p1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1" name="Google Shape;91;p1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 1">
  <p:cSld name="Titre et contenu 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7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7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7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2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5" name="Google Shape;95;p12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6" name="Google Shape;96;p12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03" name="Google Shape;103;p13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1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1"/>
          <p:cNvSpPr txBox="1">
            <a:spLocks noGrp="1"/>
          </p:cNvSpPr>
          <p:nvPr>
            <p:ph type="ctrTitle"/>
          </p:nvPr>
        </p:nvSpPr>
        <p:spPr>
          <a:xfrm>
            <a:off x="685800" y="1594485"/>
            <a:ext cx="77724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1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1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59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31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31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puces">
  <p:cSld name="Titre et puce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2"/>
          <p:cNvSpPr txBox="1">
            <a:spLocks noGrp="1"/>
          </p:cNvSpPr>
          <p:nvPr>
            <p:ph type="title"/>
          </p:nvPr>
        </p:nvSpPr>
        <p:spPr>
          <a:xfrm>
            <a:off x="452438" y="321638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2"/>
          <p:cNvSpPr txBox="1">
            <a:spLocks noGrp="1"/>
          </p:cNvSpPr>
          <p:nvPr>
            <p:ph type="body" idx="1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●"/>
              <a:defRPr/>
            </a:lvl1pPr>
            <a:lvl2pPr marL="914400" lvl="1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○"/>
              <a:defRPr/>
            </a:lvl2pPr>
            <a:lvl3pPr marL="1371600" lvl="2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■"/>
              <a:defRPr/>
            </a:lvl3pPr>
            <a:lvl4pPr marL="1828800" lvl="3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●"/>
              <a:defRPr/>
            </a:lvl4pPr>
            <a:lvl5pPr marL="2286000" lvl="4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○"/>
              <a:defRPr/>
            </a:lvl5pPr>
            <a:lvl6pPr marL="2743200" lvl="5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■"/>
              <a:defRPr/>
            </a:lvl6pPr>
            <a:lvl7pPr marL="3200400" lvl="6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●"/>
              <a:defRPr/>
            </a:lvl7pPr>
            <a:lvl8pPr marL="3657600" lvl="7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○"/>
              <a:defRPr/>
            </a:lvl8pPr>
            <a:lvl9pPr marL="4114800" lvl="8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132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 1">
  <p:cSld name="Titre et contenu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1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1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1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9" name="Google Shape;18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2" name="Google Shape;192;p3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3" name="Google Shape;193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8" name="Google Shape;198;p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puces">
  <p:cSld name="Titre et puce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4"/>
          <p:cNvSpPr txBox="1">
            <a:spLocks noGrp="1"/>
          </p:cNvSpPr>
          <p:nvPr>
            <p:ph type="title"/>
          </p:nvPr>
        </p:nvSpPr>
        <p:spPr>
          <a:xfrm>
            <a:off x="452438" y="321638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4"/>
          <p:cNvSpPr txBox="1">
            <a:spLocks noGrp="1"/>
          </p:cNvSpPr>
          <p:nvPr>
            <p:ph type="body" idx="1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●"/>
              <a:defRPr/>
            </a:lvl1pPr>
            <a:lvl2pPr marL="914400" lvl="1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○"/>
              <a:defRPr/>
            </a:lvl2pPr>
            <a:lvl3pPr marL="1371600" lvl="2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■"/>
              <a:defRPr/>
            </a:lvl3pPr>
            <a:lvl4pPr marL="1828800" lvl="3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●"/>
              <a:defRPr/>
            </a:lvl4pPr>
            <a:lvl5pPr marL="2286000" lvl="4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○"/>
              <a:defRPr/>
            </a:lvl5pPr>
            <a:lvl6pPr marL="2743200" lvl="5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■"/>
              <a:defRPr/>
            </a:lvl6pPr>
            <a:lvl7pPr marL="3200400" lvl="6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●"/>
              <a:defRPr/>
            </a:lvl7pPr>
            <a:lvl8pPr marL="3657600" lvl="7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○"/>
              <a:defRPr/>
            </a:lvl8pPr>
            <a:lvl9pPr marL="4114800" lvl="8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74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2" name="Google Shape;202;p9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3" name="Google Shape;203;p9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9" name="Google Shape;209;p9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0" name="Google Shape;210;p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3" name="Google Shape;213;p9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9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7" name="Google Shape;217;p9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8" name="Google Shape;218;p9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9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7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225" name="Google Shape;225;p9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6" name="Google Shape;226;p9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8"/>
          <p:cNvSpPr txBox="1">
            <a:spLocks noGrp="1"/>
          </p:cNvSpPr>
          <p:nvPr>
            <p:ph type="ctrTitle"/>
          </p:nvPr>
        </p:nvSpPr>
        <p:spPr>
          <a:xfrm>
            <a:off x="685800" y="1594485"/>
            <a:ext cx="77724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98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98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59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Google Shape;231;p98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98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puces">
  <p:cSld name="Titre et puces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9"/>
          <p:cNvSpPr txBox="1">
            <a:spLocks noGrp="1"/>
          </p:cNvSpPr>
          <p:nvPr>
            <p:ph type="title"/>
          </p:nvPr>
        </p:nvSpPr>
        <p:spPr>
          <a:xfrm>
            <a:off x="452438" y="321638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99"/>
          <p:cNvSpPr txBox="1">
            <a:spLocks noGrp="1"/>
          </p:cNvSpPr>
          <p:nvPr>
            <p:ph type="body" idx="1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●"/>
              <a:defRPr/>
            </a:lvl1pPr>
            <a:lvl2pPr marL="914400" lvl="1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○"/>
              <a:defRPr/>
            </a:lvl2pPr>
            <a:lvl3pPr marL="1371600" lvl="2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■"/>
              <a:defRPr/>
            </a:lvl3pPr>
            <a:lvl4pPr marL="1828800" lvl="3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●"/>
              <a:defRPr/>
            </a:lvl4pPr>
            <a:lvl5pPr marL="2286000" lvl="4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○"/>
              <a:defRPr/>
            </a:lvl5pPr>
            <a:lvl6pPr marL="2743200" lvl="5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■"/>
              <a:defRPr/>
            </a:lvl6pPr>
            <a:lvl7pPr marL="3200400" lvl="6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●"/>
              <a:defRPr/>
            </a:lvl7pPr>
            <a:lvl8pPr marL="3657600" lvl="7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○"/>
              <a:defRPr/>
            </a:lvl8pPr>
            <a:lvl9pPr marL="4114800" lvl="8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236" name="Google Shape;236;p99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 1">
  <p:cSld name="Titre et contenu 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0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10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1" name="Google Shape;241;p10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2" name="Google Shape;242;p10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9" name="Google Shape;249;p3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0" name="Google Shape;250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1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4" name="Google Shape;254;p10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9" name="Google Shape;259;p1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3" name="Google Shape;263;p10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4" name="Google Shape;264;p10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0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1" name="Google Shape;271;p10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0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74" name="Google Shape;274;p10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0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0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8" name="Google Shape;278;p10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9" name="Google Shape;279;p10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0" name="Google Shape;280;p10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3" name="Google Shape;283;p10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6"/>
          <p:cNvSpPr txBox="1">
            <a:spLocks noGrp="1"/>
          </p:cNvSpPr>
          <p:nvPr>
            <p:ph type="ctrTitle"/>
          </p:nvPr>
        </p:nvSpPr>
        <p:spPr>
          <a:xfrm>
            <a:off x="685800" y="1594485"/>
            <a:ext cx="77724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6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6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59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76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76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1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286" name="Google Shape;286;p11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7" name="Google Shape;287;p1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11"/>
          <p:cNvSpPr txBox="1">
            <a:spLocks noGrp="1"/>
          </p:cNvSpPr>
          <p:nvPr>
            <p:ph type="ctrTitle"/>
          </p:nvPr>
        </p:nvSpPr>
        <p:spPr>
          <a:xfrm>
            <a:off x="685800" y="1594485"/>
            <a:ext cx="77724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11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11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59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2" name="Google Shape;292;p111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3" name="Google Shape;293;p111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puces">
  <p:cSld name="Titre et puces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2"/>
          <p:cNvSpPr txBox="1">
            <a:spLocks noGrp="1"/>
          </p:cNvSpPr>
          <p:nvPr>
            <p:ph type="title"/>
          </p:nvPr>
        </p:nvSpPr>
        <p:spPr>
          <a:xfrm>
            <a:off x="452438" y="321638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12"/>
          <p:cNvSpPr txBox="1">
            <a:spLocks noGrp="1"/>
          </p:cNvSpPr>
          <p:nvPr>
            <p:ph type="body" idx="1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●"/>
              <a:defRPr/>
            </a:lvl1pPr>
            <a:lvl2pPr marL="914400" lvl="1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○"/>
              <a:defRPr/>
            </a:lvl2pPr>
            <a:lvl3pPr marL="1371600" lvl="2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■"/>
              <a:defRPr/>
            </a:lvl3pPr>
            <a:lvl4pPr marL="1828800" lvl="3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●"/>
              <a:defRPr/>
            </a:lvl4pPr>
            <a:lvl5pPr marL="2286000" lvl="4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○"/>
              <a:defRPr/>
            </a:lvl5pPr>
            <a:lvl6pPr marL="2743200" lvl="5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■"/>
              <a:defRPr/>
            </a:lvl6pPr>
            <a:lvl7pPr marL="3200400" lvl="6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●"/>
              <a:defRPr/>
            </a:lvl7pPr>
            <a:lvl8pPr marL="3657600" lvl="7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○"/>
              <a:defRPr/>
            </a:lvl8pPr>
            <a:lvl9pPr marL="4114800" lvl="8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297" name="Google Shape;297;p112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 1">
  <p:cSld name="Titre et contenu 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1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1" name="Google Shape;301;p1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2" name="Google Shape;302;p1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3" name="Google Shape;303;p1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1" name="Google Shape;31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4" name="Google Shape;314;p6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15" name="Google Shape;315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erge">
  <p:cSld name="Vierge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64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5" name="Google Shape;325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9" name="Google Shape;329;p6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0" name="Google Shape;330;p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3" name="Google Shape;333;p6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4" name="Google Shape;334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7" name="Google Shape;337;p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7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7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41" name="Google Shape;341;p7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42" name="Google Shape;342;p7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3" name="Google Shape;343;p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7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6" name="Google Shape;346;p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8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49" name="Google Shape;349;p8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0" name="Google Shape;350;p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85"/>
          <p:cNvSpPr txBox="1">
            <a:spLocks noGrp="1"/>
          </p:cNvSpPr>
          <p:nvPr>
            <p:ph type="ctrTitle"/>
          </p:nvPr>
        </p:nvSpPr>
        <p:spPr>
          <a:xfrm>
            <a:off x="685800" y="1594485"/>
            <a:ext cx="77724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85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85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59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5" name="Google Shape;355;p85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6" name="Google Shape;356;p85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puces">
  <p:cSld name="Titre et puces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86"/>
          <p:cNvSpPr txBox="1">
            <a:spLocks noGrp="1"/>
          </p:cNvSpPr>
          <p:nvPr>
            <p:ph type="title"/>
          </p:nvPr>
        </p:nvSpPr>
        <p:spPr>
          <a:xfrm>
            <a:off x="452438" y="321638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86"/>
          <p:cNvSpPr txBox="1">
            <a:spLocks noGrp="1"/>
          </p:cNvSpPr>
          <p:nvPr>
            <p:ph type="body" idx="1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●"/>
              <a:defRPr/>
            </a:lvl1pPr>
            <a:lvl2pPr marL="914400" lvl="1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○"/>
              <a:defRPr/>
            </a:lvl2pPr>
            <a:lvl3pPr marL="1371600" lvl="2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■"/>
              <a:defRPr/>
            </a:lvl3pPr>
            <a:lvl4pPr marL="1828800" lvl="3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●"/>
              <a:defRPr/>
            </a:lvl4pPr>
            <a:lvl5pPr marL="2286000" lvl="4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○"/>
              <a:defRPr/>
            </a:lvl5pPr>
            <a:lvl6pPr marL="2743200" lvl="5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■"/>
              <a:defRPr/>
            </a:lvl6pPr>
            <a:lvl7pPr marL="3200400" lvl="6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●"/>
              <a:defRPr/>
            </a:lvl7pPr>
            <a:lvl8pPr marL="3657600" lvl="7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○"/>
              <a:defRPr/>
            </a:lvl8pPr>
            <a:lvl9pPr marL="4114800" lvl="8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360" name="Google Shape;360;p86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 1">
  <p:cSld name="Titre et contenu 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8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8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4" name="Google Shape;364;p8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5" name="Google Shape;365;p8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6" name="Google Shape;366;p8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88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9" name="Google Shape;369;p88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0" name="Google Shape;370;p88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77" name="Google Shape;377;p2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8" name="Google Shape;378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erge">
  <p:cSld name="Vierge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7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8" name="Google Shape;388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2" name="Google Shape;392;p4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3" name="Google Shape;393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6" name="Google Shape;396;p4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7" name="Google Shape;397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0" name="Google Shape;400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4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4" name="Google Shape;404;p4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5" name="Google Shape;405;p4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6" name="Google Shape;406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9" name="Google Shape;409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12" name="Google Shape;412;p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3" name="Google Shape;413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6"/>
          <p:cNvSpPr txBox="1">
            <a:spLocks noGrp="1"/>
          </p:cNvSpPr>
          <p:nvPr>
            <p:ph type="ctrTitle"/>
          </p:nvPr>
        </p:nvSpPr>
        <p:spPr>
          <a:xfrm>
            <a:off x="685800" y="1594485"/>
            <a:ext cx="77724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46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46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59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8" name="Google Shape;418;p46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9" name="Google Shape;419;p46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puces">
  <p:cSld name="Titre et puces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7"/>
          <p:cNvSpPr txBox="1">
            <a:spLocks noGrp="1"/>
          </p:cNvSpPr>
          <p:nvPr>
            <p:ph type="title"/>
          </p:nvPr>
        </p:nvSpPr>
        <p:spPr>
          <a:xfrm>
            <a:off x="452438" y="321638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47"/>
          <p:cNvSpPr txBox="1">
            <a:spLocks noGrp="1"/>
          </p:cNvSpPr>
          <p:nvPr>
            <p:ph type="body" idx="1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●"/>
              <a:defRPr/>
            </a:lvl1pPr>
            <a:lvl2pPr marL="914400" lvl="1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○"/>
              <a:defRPr/>
            </a:lvl2pPr>
            <a:lvl3pPr marL="1371600" lvl="2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■"/>
              <a:defRPr/>
            </a:lvl3pPr>
            <a:lvl4pPr marL="1828800" lvl="3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●"/>
              <a:defRPr/>
            </a:lvl4pPr>
            <a:lvl5pPr marL="2286000" lvl="4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○"/>
              <a:defRPr/>
            </a:lvl5pPr>
            <a:lvl6pPr marL="2743200" lvl="5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■"/>
              <a:defRPr/>
            </a:lvl6pPr>
            <a:lvl7pPr marL="3200400" lvl="6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●"/>
              <a:defRPr/>
            </a:lvl7pPr>
            <a:lvl8pPr marL="3657600" lvl="7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○"/>
              <a:defRPr/>
            </a:lvl8pPr>
            <a:lvl9pPr marL="4114800" lvl="8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423" name="Google Shape;423;p47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8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6" name="Google Shape;426;p48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7" name="Google Shape;427;p48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 1">
  <p:cSld name="Titre et contenu 1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8" name="Google Shape;498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9" name="Google Shape;499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0" name="Google Shape;500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8" name="Google Shape;508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erge">
  <p:cSld name="Vierge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0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5" name="Google Shape;515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19" name="Google Shape;519;p5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20" name="Google Shape;520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" name="Google Shape;46;p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5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6" name="Google Shape;526;p5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27" name="Google Shape;527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30" name="Google Shape;530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5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34" name="Google Shape;534;p5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5" name="Google Shape;535;p5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6" name="Google Shape;536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5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9" name="Google Shape;539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9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42" name="Google Shape;542;p5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3" name="Google Shape;543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60"/>
          <p:cNvSpPr txBox="1">
            <a:spLocks noGrp="1"/>
          </p:cNvSpPr>
          <p:nvPr>
            <p:ph type="ctrTitle"/>
          </p:nvPr>
        </p:nvSpPr>
        <p:spPr>
          <a:xfrm>
            <a:off x="685800" y="1594485"/>
            <a:ext cx="77724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60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60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59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8" name="Google Shape;548;p60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9" name="Google Shape;549;p60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puces">
  <p:cSld name="Titre et puces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1"/>
          <p:cNvSpPr txBox="1">
            <a:spLocks noGrp="1"/>
          </p:cNvSpPr>
          <p:nvPr>
            <p:ph type="title"/>
          </p:nvPr>
        </p:nvSpPr>
        <p:spPr>
          <a:xfrm>
            <a:off x="452438" y="321638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EA62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61"/>
          <p:cNvSpPr txBox="1">
            <a:spLocks noGrp="1"/>
          </p:cNvSpPr>
          <p:nvPr>
            <p:ph type="body" idx="1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●"/>
              <a:defRPr/>
            </a:lvl1pPr>
            <a:lvl2pPr marL="914400" lvl="1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○"/>
              <a:defRPr/>
            </a:lvl2pPr>
            <a:lvl3pPr marL="1371600" lvl="2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■"/>
              <a:defRPr/>
            </a:lvl3pPr>
            <a:lvl4pPr marL="1828800" lvl="3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●"/>
              <a:defRPr/>
            </a:lvl4pPr>
            <a:lvl5pPr marL="2286000" lvl="4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○"/>
              <a:defRPr/>
            </a:lvl5pPr>
            <a:lvl6pPr marL="2743200" lvl="5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■"/>
              <a:defRPr/>
            </a:lvl6pPr>
            <a:lvl7pPr marL="3200400" lvl="6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●"/>
              <a:defRPr/>
            </a:lvl7pPr>
            <a:lvl8pPr marL="3657600" lvl="7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○"/>
              <a:defRPr/>
            </a:lvl8pPr>
            <a:lvl9pPr marL="4114800" lvl="8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553" name="Google Shape;553;p61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2a36d8320ed_1_1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2a36d8320ed_1_10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2" name="Google Shape;562;g2a36d8320ed_1_10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39.xml"/><Relationship Id="rId16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36d8320ed_1_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9pPr>
          </a:lstStyle>
          <a:p>
            <a:endParaRPr/>
          </a:p>
        </p:txBody>
      </p:sp>
      <p:sp>
        <p:nvSpPr>
          <p:cNvPr id="7" name="Google Shape;7;g2a36d8320ed_1_9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g2a36d8320ed_1_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06035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9pPr>
          </a:lstStyle>
          <a:p>
            <a:endParaRPr/>
          </a:p>
        </p:txBody>
      </p:sp>
      <p:sp>
        <p:nvSpPr>
          <p:cNvPr id="64" name="Google Shape;64;p1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65" name="Google Shape;65;p1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1471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9pPr>
          </a:lstStyle>
          <a:p>
            <a:endParaRPr/>
          </a:p>
        </p:txBody>
      </p:sp>
      <p:sp>
        <p:nvSpPr>
          <p:cNvPr id="184" name="Google Shape;184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9pPr>
          </a:lstStyle>
          <a:p>
            <a:endParaRPr/>
          </a:p>
        </p:txBody>
      </p:sp>
      <p:sp>
        <p:nvSpPr>
          <p:cNvPr id="245" name="Google Shape;245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46" name="Google Shape;246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9pPr>
          </a:lstStyle>
          <a:p>
            <a:endParaRPr/>
          </a:p>
        </p:txBody>
      </p:sp>
      <p:sp>
        <p:nvSpPr>
          <p:cNvPr id="306" name="Google Shape;306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07" name="Google Shape;30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9pPr>
          </a:lstStyle>
          <a:p>
            <a:endParaRPr/>
          </a:p>
        </p:txBody>
      </p:sp>
      <p:sp>
        <p:nvSpPr>
          <p:cNvPr id="373" name="Google Shape;373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74" name="Google Shape;37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9pPr>
          </a:lstStyle>
          <a:p>
            <a:endParaRPr/>
          </a:p>
        </p:txBody>
      </p:sp>
      <p:sp>
        <p:nvSpPr>
          <p:cNvPr id="493" name="Google Shape;493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94" name="Google Shape;494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70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2a36d8320ed_1_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ntonio Medium"/>
              <a:buNone/>
              <a:defRPr sz="2800" b="0" i="0" u="none" strike="noStrike" cap="none">
                <a:solidFill>
                  <a:schemeClr val="accent6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9pPr>
          </a:lstStyle>
          <a:p>
            <a:endParaRPr/>
          </a:p>
        </p:txBody>
      </p:sp>
      <p:sp>
        <p:nvSpPr>
          <p:cNvPr id="556" name="Google Shape;556;g2a36d8320ed_1_9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557" name="Google Shape;557;g2a36d8320ed_1_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6" r:id="rId10"/>
    <p:sldLayoutId id="21474837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9pPr>
          </a:lstStyle>
          <a:p>
            <a:endParaRPr/>
          </a:p>
        </p:txBody>
      </p:sp>
      <p:sp>
        <p:nvSpPr>
          <p:cNvPr id="192" name="Google Shape;192;p1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93" name="Google Shape;193;p1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83411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0.png"/><Relationship Id="rId7" Type="http://schemas.openxmlformats.org/officeDocument/2006/relationships/image" Target="../media/image35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34.png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openxmlformats.org/officeDocument/2006/relationships/image" Target="../media/image38.png"/><Relationship Id="rId4" Type="http://schemas.openxmlformats.org/officeDocument/2006/relationships/image" Target="../media/image41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8.xml"/><Relationship Id="rId6" Type="http://schemas.openxmlformats.org/officeDocument/2006/relationships/image" Target="../media/image46.png"/><Relationship Id="rId5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jp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forms.monday.com/forms/0deb70b6d87bdb06c035bdfb98c7b41c?r=use1" TargetMode="External"/><Relationship Id="rId4" Type="http://schemas.openxmlformats.org/officeDocument/2006/relationships/hyperlink" Target="https://www.cec-belgium.org/candidater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7.jpe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611;p2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2" descr="Une image contenant nature, plein air, dune de sable, dune&#10;&#10;Description générée automatiquement"/>
          <p:cNvPicPr preferRelativeResize="0"/>
          <p:nvPr/>
        </p:nvPicPr>
        <p:blipFill rotWithShape="1"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25858"/>
            <a:ext cx="9144000" cy="3095635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2"/>
          <p:cNvSpPr txBox="1"/>
          <p:nvPr/>
        </p:nvSpPr>
        <p:spPr>
          <a:xfrm>
            <a:off x="4438763" y="2202983"/>
            <a:ext cx="26085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fr" sz="6000" b="0" i="0" u="none" strike="noStrike" cap="none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BELGIUM</a:t>
            </a:r>
            <a:endParaRPr sz="6000" b="0" i="0" u="none" strike="noStrike" cap="none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pic>
        <p:nvPicPr>
          <p:cNvPr id="614" name="Google Shape;614;p2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4651" y="3781147"/>
            <a:ext cx="3509423" cy="1036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39550" y="1380300"/>
            <a:ext cx="2382876" cy="2382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89;p10">
            <a:extLst>
              <a:ext uri="{FF2B5EF4-FFF2-40B4-BE49-F238E27FC236}">
                <a16:creationId xmlns:a16="http://schemas.microsoft.com/office/drawing/2014/main" id="{6F9D65F9-9CF6-9BC1-76AE-EEED29248150}"/>
              </a:ext>
            </a:extLst>
          </p:cNvPr>
          <p:cNvSpPr/>
          <p:nvPr/>
        </p:nvSpPr>
        <p:spPr>
          <a:xfrm>
            <a:off x="0" y="0"/>
            <a:ext cx="9144000" cy="70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 2" descr="Une image contenant capture d’écran&#10;&#10;Le contenu généré par l’IA peut être incorrect.">
            <a:extLst>
              <a:ext uri="{FF2B5EF4-FFF2-40B4-BE49-F238E27FC236}">
                <a16:creationId xmlns:a16="http://schemas.microsoft.com/office/drawing/2014/main" id="{907C3079-B4CE-9594-19AB-D908228A2C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432"/>
          <a:stretch>
            <a:fillRect/>
          </a:stretch>
        </p:blipFill>
        <p:spPr>
          <a:xfrm>
            <a:off x="412650" y="3141220"/>
            <a:ext cx="3854032" cy="1963422"/>
          </a:xfrm>
          <a:prstGeom prst="rect">
            <a:avLst/>
          </a:prstGeom>
        </p:spPr>
      </p:pic>
      <p:sp>
        <p:nvSpPr>
          <p:cNvPr id="917" name="Google Shape;917;g2a38b720920_0_159"/>
          <p:cNvSpPr/>
          <p:nvPr/>
        </p:nvSpPr>
        <p:spPr>
          <a:xfrm rot="5400000">
            <a:off x="2356875" y="519750"/>
            <a:ext cx="54000" cy="330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1282E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g2a38b720920_0_159"/>
          <p:cNvSpPr txBox="1"/>
          <p:nvPr/>
        </p:nvSpPr>
        <p:spPr>
          <a:xfrm>
            <a:off x="832963" y="1298132"/>
            <a:ext cx="3847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fr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UN PROGRAMME APPRENANT SUR 10 MOIS 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19" name="Google Shape;919;g2a38b720920_0_159"/>
          <p:cNvSpPr txBox="1"/>
          <p:nvPr/>
        </p:nvSpPr>
        <p:spPr>
          <a:xfrm>
            <a:off x="5181013" y="1298132"/>
            <a:ext cx="3000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fr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UNE PÉDAGOGIE UNIQUE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20" name="Google Shape;920;g2a38b720920_0_159"/>
          <p:cNvSpPr txBox="1"/>
          <p:nvPr/>
        </p:nvSpPr>
        <p:spPr>
          <a:xfrm>
            <a:off x="845175" y="3188719"/>
            <a:ext cx="3847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tabLst/>
              <a:defRPr/>
            </a:pPr>
            <a:r>
              <a:rPr kumimoji="0" lang="fr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POUR DES COLLECTIFS DE DIRIGEANT.E.S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21" name="Google Shape;921;g2a38b720920_0_159"/>
          <p:cNvSpPr txBox="1"/>
          <p:nvPr/>
        </p:nvSpPr>
        <p:spPr>
          <a:xfrm>
            <a:off x="5181013" y="3188719"/>
            <a:ext cx="37479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tabLst/>
              <a:defRPr/>
            </a:pPr>
            <a:r>
              <a:rPr kumimoji="0" lang="fr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DES LIVRABLES TOURNÉS VERS L’ACTION 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22" name="Google Shape;922;g2a38b720920_0_159"/>
          <p:cNvSpPr/>
          <p:nvPr/>
        </p:nvSpPr>
        <p:spPr>
          <a:xfrm>
            <a:off x="5181025" y="3846525"/>
            <a:ext cx="670800" cy="65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fr" sz="1100" b="1" i="0" u="none" strike="noStrike" kern="0" cap="none" spc="0" normalizeH="0" baseline="0" noProof="0">
                <a:ln>
                  <a:noFill/>
                </a:ln>
                <a:solidFill>
                  <a:srgbClr val="00EE47"/>
                </a:solidFill>
                <a:effectLst/>
                <a:uLnTx/>
                <a:uFillTx/>
                <a:latin typeface="Antonio"/>
                <a:ea typeface="Antonio"/>
                <a:cs typeface="Antonio"/>
                <a:sym typeface="Antonio"/>
              </a:rPr>
              <a:t>SURSAUT</a:t>
            </a: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EE47"/>
              </a:solidFill>
              <a:effectLst/>
              <a:uLnTx/>
              <a:uFillTx/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923" name="Google Shape;923;g2a38b720920_0_159"/>
          <p:cNvSpPr/>
          <p:nvPr/>
        </p:nvSpPr>
        <p:spPr>
          <a:xfrm>
            <a:off x="5993475" y="3714075"/>
            <a:ext cx="900000" cy="90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F5F2EE"/>
              </a:solidFill>
              <a:effectLst/>
              <a:uLnTx/>
              <a:uFillTx/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924" name="Google Shape;924;g2a38b720920_0_159"/>
          <p:cNvSpPr/>
          <p:nvPr/>
        </p:nvSpPr>
        <p:spPr>
          <a:xfrm>
            <a:off x="7019425" y="3561675"/>
            <a:ext cx="1224000" cy="122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F5F2EE"/>
              </a:solidFill>
              <a:effectLst/>
              <a:uLnTx/>
              <a:uFillTx/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925" name="Google Shape;925;g2a38b720920_0_159"/>
          <p:cNvSpPr txBox="1"/>
          <p:nvPr/>
        </p:nvSpPr>
        <p:spPr>
          <a:xfrm>
            <a:off x="5889925" y="3883950"/>
            <a:ext cx="1119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fr" sz="1300" b="1" i="0" u="none" strike="noStrike" kern="0" cap="none" spc="0" normalizeH="0" baseline="0" noProof="0">
                <a:ln>
                  <a:noFill/>
                </a:ln>
                <a:solidFill>
                  <a:srgbClr val="00EE47"/>
                </a:solidFill>
                <a:effectLst/>
                <a:uLnTx/>
                <a:uFillTx/>
                <a:latin typeface="Antonio"/>
                <a:ea typeface="Antonio"/>
                <a:cs typeface="Antonio"/>
                <a:sym typeface="Antonio"/>
              </a:rPr>
              <a:t>PROJETS </a:t>
            </a:r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EE47"/>
              </a:solidFill>
              <a:effectLst/>
              <a:uLnTx/>
              <a:uFillTx/>
              <a:latin typeface="Antonio"/>
              <a:ea typeface="Antonio"/>
              <a:cs typeface="Antonio"/>
              <a:sym typeface="Antoni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fr" sz="1300" b="1" i="0" u="none" strike="noStrike" kern="0" cap="none" spc="0" normalizeH="0" baseline="0" noProof="0">
                <a:ln>
                  <a:noFill/>
                </a:ln>
                <a:solidFill>
                  <a:srgbClr val="00EE47"/>
                </a:solidFill>
                <a:effectLst/>
                <a:uLnTx/>
                <a:uFillTx/>
                <a:latin typeface="Antonio"/>
                <a:ea typeface="Antonio"/>
                <a:cs typeface="Antonio"/>
                <a:sym typeface="Antonio"/>
              </a:rPr>
              <a:t>COOPÉRATIFS</a:t>
            </a:r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EE47"/>
              </a:solidFill>
              <a:effectLst/>
              <a:uLnTx/>
              <a:uFillTx/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926" name="Google Shape;926;g2a38b720920_0_159"/>
          <p:cNvSpPr txBox="1"/>
          <p:nvPr/>
        </p:nvSpPr>
        <p:spPr>
          <a:xfrm>
            <a:off x="7057525" y="3803141"/>
            <a:ext cx="1185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r>
              <a:rPr kumimoji="0" lang="fr" sz="1700" b="1" i="0" u="none" strike="noStrike" kern="0" cap="none" spc="0" normalizeH="0" baseline="0" noProof="0">
                <a:ln>
                  <a:noFill/>
                </a:ln>
                <a:solidFill>
                  <a:srgbClr val="00EE47"/>
                </a:solidFill>
                <a:effectLst/>
                <a:uLnTx/>
                <a:uFillTx/>
                <a:latin typeface="Antonio"/>
                <a:ea typeface="Antonio"/>
                <a:cs typeface="Antonio"/>
                <a:sym typeface="Antonio"/>
              </a:rPr>
              <a:t>FEUILLE </a:t>
            </a:r>
            <a:endParaRPr kumimoji="0" sz="1700" b="1" i="0" u="none" strike="noStrike" kern="0" cap="none" spc="0" normalizeH="0" baseline="0" noProof="0">
              <a:ln>
                <a:noFill/>
              </a:ln>
              <a:solidFill>
                <a:srgbClr val="00EE47"/>
              </a:solidFill>
              <a:effectLst/>
              <a:uLnTx/>
              <a:uFillTx/>
              <a:latin typeface="Antonio"/>
              <a:ea typeface="Antonio"/>
              <a:cs typeface="Antonio"/>
              <a:sym typeface="Antoni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r>
              <a:rPr kumimoji="0" lang="fr" sz="1700" b="1" i="0" u="none" strike="noStrike" kern="0" cap="none" spc="0" normalizeH="0" baseline="0" noProof="0">
                <a:ln>
                  <a:noFill/>
                </a:ln>
                <a:solidFill>
                  <a:srgbClr val="00EE47"/>
                </a:solidFill>
                <a:effectLst/>
                <a:uLnTx/>
                <a:uFillTx/>
                <a:latin typeface="Antonio"/>
                <a:ea typeface="Antonio"/>
                <a:cs typeface="Antonio"/>
                <a:sym typeface="Antonio"/>
              </a:rPr>
              <a:t>DE ROUTE</a:t>
            </a:r>
            <a:endParaRPr kumimoji="0" sz="1700" b="1" i="0" u="none" strike="noStrike" kern="0" cap="none" spc="0" normalizeH="0" baseline="0" noProof="0">
              <a:ln>
                <a:noFill/>
              </a:ln>
              <a:solidFill>
                <a:srgbClr val="00EE47"/>
              </a:solidFill>
              <a:effectLst/>
              <a:uLnTx/>
              <a:uFillTx/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927" name="Google Shape;927;g2a38b720920_0_159"/>
          <p:cNvSpPr/>
          <p:nvPr/>
        </p:nvSpPr>
        <p:spPr>
          <a:xfrm>
            <a:off x="5117025" y="1654375"/>
            <a:ext cx="1078200" cy="1078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fr" sz="2200" b="1" i="0" u="none" strike="noStrike" kern="0" cap="none" spc="0" normalizeH="0" baseline="0" noProof="0">
                <a:ln>
                  <a:noFill/>
                </a:ln>
                <a:solidFill>
                  <a:srgbClr val="000938"/>
                </a:solidFill>
                <a:effectLst/>
                <a:uLnTx/>
                <a:uFillTx/>
                <a:latin typeface="Antonio"/>
                <a:ea typeface="Antonio"/>
                <a:cs typeface="Antonio"/>
                <a:sym typeface="Antonio"/>
              </a:rPr>
              <a:t>Tête</a:t>
            </a:r>
            <a:r>
              <a:rPr kumimoji="0" lang="fr" sz="1800" b="0" i="0" u="none" strike="noStrike" kern="0" cap="none" spc="0" normalizeH="0" baseline="0" noProof="0">
                <a:ln>
                  <a:noFill/>
                </a:ln>
                <a:solidFill>
                  <a:srgbClr val="00093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93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fr" sz="800" b="1" i="0" u="none" strike="noStrike" kern="0" cap="none" spc="0" normalizeH="0" baseline="0" noProof="0">
                <a:ln>
                  <a:noFill/>
                </a:ln>
                <a:solidFill>
                  <a:srgbClr val="00093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Comprendre</a:t>
            </a:r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00093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fr" sz="800" b="1" i="0" u="none" strike="noStrike" kern="0" cap="none" spc="0" normalizeH="0" baseline="0" noProof="0">
                <a:ln>
                  <a:noFill/>
                </a:ln>
                <a:solidFill>
                  <a:srgbClr val="00093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Apprendre</a:t>
            </a:r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00093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8" name="Google Shape;928;g2a38b720920_0_159"/>
          <p:cNvSpPr/>
          <p:nvPr/>
        </p:nvSpPr>
        <p:spPr>
          <a:xfrm>
            <a:off x="6301685" y="1654375"/>
            <a:ext cx="1078200" cy="1078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fr" sz="2200" b="1" i="0" u="none" strike="noStrike" kern="0" cap="none" spc="0" normalizeH="0" baseline="0" noProof="0">
                <a:ln>
                  <a:noFill/>
                </a:ln>
                <a:solidFill>
                  <a:srgbClr val="000938"/>
                </a:solidFill>
                <a:effectLst/>
                <a:uLnTx/>
                <a:uFillTx/>
                <a:latin typeface="Antonio"/>
                <a:ea typeface="Antonio"/>
                <a:cs typeface="Antonio"/>
                <a:sym typeface="Antonio"/>
              </a:rPr>
              <a:t>Coeur</a:t>
            </a:r>
            <a:r>
              <a:rPr kumimoji="0" lang="fr" sz="1800" b="0" i="0" u="none" strike="noStrike" kern="0" cap="none" spc="0" normalizeH="0" baseline="0" noProof="0">
                <a:ln>
                  <a:noFill/>
                </a:ln>
                <a:solidFill>
                  <a:srgbClr val="00093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93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fr" sz="800" b="1" i="0" u="none" strike="noStrike" kern="0" cap="none" spc="0" normalizeH="0" baseline="0" noProof="0">
                <a:ln>
                  <a:noFill/>
                </a:ln>
                <a:solidFill>
                  <a:srgbClr val="00093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Ressentir</a:t>
            </a:r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00093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fr" sz="800" b="1" i="0" u="none" strike="noStrike" kern="0" cap="none" spc="0" normalizeH="0" baseline="0" noProof="0">
                <a:ln>
                  <a:noFill/>
                </a:ln>
                <a:solidFill>
                  <a:srgbClr val="00093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Lâcher prise</a:t>
            </a:r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00093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9" name="Google Shape;929;g2a38b720920_0_159"/>
          <p:cNvSpPr/>
          <p:nvPr/>
        </p:nvSpPr>
        <p:spPr>
          <a:xfrm>
            <a:off x="7486347" y="1654375"/>
            <a:ext cx="1078200" cy="1078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fr" sz="2200" b="1" i="0" u="none" strike="noStrike" kern="0" cap="none" spc="0" normalizeH="0" baseline="0" noProof="0">
                <a:ln>
                  <a:noFill/>
                </a:ln>
                <a:solidFill>
                  <a:srgbClr val="000938"/>
                </a:solidFill>
                <a:effectLst/>
                <a:uLnTx/>
                <a:uFillTx/>
                <a:latin typeface="Antonio"/>
                <a:ea typeface="Antonio"/>
                <a:cs typeface="Antonio"/>
                <a:sym typeface="Antonio"/>
              </a:rPr>
              <a:t>Corps</a:t>
            </a:r>
            <a:r>
              <a:rPr kumimoji="0" lang="fr" sz="1800" b="0" i="0" u="none" strike="noStrike" kern="0" cap="none" spc="0" normalizeH="0" baseline="0" noProof="0">
                <a:ln>
                  <a:noFill/>
                </a:ln>
                <a:solidFill>
                  <a:srgbClr val="00093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93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fr" sz="800" b="1" i="0" u="none" strike="noStrike" kern="0" cap="none" spc="0" normalizeH="0" baseline="0" noProof="0">
                <a:ln>
                  <a:noFill/>
                </a:ln>
                <a:solidFill>
                  <a:srgbClr val="00093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Volonté d’agir</a:t>
            </a:r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00093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fr" sz="800" b="1" i="0" u="none" strike="noStrike" kern="0" cap="none" spc="0" normalizeH="0" baseline="0" noProof="0">
                <a:ln>
                  <a:noFill/>
                </a:ln>
                <a:solidFill>
                  <a:srgbClr val="00093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Mise en action</a:t>
            </a:r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00093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0" name="Google Shape;930;g2a38b720920_0_159"/>
          <p:cNvSpPr txBox="1"/>
          <p:nvPr/>
        </p:nvSpPr>
        <p:spPr>
          <a:xfrm>
            <a:off x="0" y="285665"/>
            <a:ext cx="9144000" cy="49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E3C3A"/>
              </a:buClr>
              <a:buSzPts val="1100"/>
              <a:buFont typeface="Arial"/>
              <a:buNone/>
              <a:tabLst/>
              <a:defRPr/>
            </a:pPr>
            <a:r>
              <a:rPr kumimoji="0" lang="fr" sz="2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ntonio ExtraLight"/>
                <a:ea typeface="Antonio ExtraLight"/>
                <a:cs typeface="Antonio ExtraLight"/>
                <a:sym typeface="Antonio ExtraLight"/>
              </a:rPr>
              <a:t>UNE MÉTHODOLOGIE UNIQUE </a:t>
            </a:r>
            <a:r>
              <a:rPr kumimoji="0" lang="fr" sz="2800" b="1" i="0" u="none" strike="noStrike" kern="0" cap="none" spc="0" normalizeH="0" baseline="0" noProof="0" dirty="0">
                <a:ln>
                  <a:noFill/>
                </a:ln>
                <a:solidFill>
                  <a:srgbClr val="53BD31"/>
                </a:solidFill>
                <a:effectLst/>
                <a:uLnTx/>
                <a:uFillTx/>
                <a:latin typeface="Antonio"/>
                <a:ea typeface="Antonio"/>
                <a:cs typeface="Antonio"/>
                <a:sym typeface="Antonio"/>
              </a:rPr>
              <a:t>ET TRANSFORMANTE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53BD31"/>
              </a:solidFill>
              <a:effectLst/>
              <a:uLnTx/>
              <a:uFillTx/>
              <a:latin typeface="Antonio"/>
              <a:ea typeface="Antonio"/>
              <a:cs typeface="Antonio"/>
              <a:sym typeface="Antonio"/>
            </a:endParaRPr>
          </a:p>
        </p:txBody>
      </p:sp>
      <p:pic>
        <p:nvPicPr>
          <p:cNvPr id="931" name="Google Shape;931;g2a38b720920_0_1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9484" y="1972963"/>
            <a:ext cx="356792" cy="44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g2a38b720920_0_1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35915" y="1975440"/>
            <a:ext cx="356792" cy="436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g2a38b720920_0_15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42345" y="1975440"/>
            <a:ext cx="356792" cy="436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g2a38b720920_0_15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48776" y="1975440"/>
            <a:ext cx="356792" cy="436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g2a38b720920_0_15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55207" y="1975440"/>
            <a:ext cx="356792" cy="436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g2a38b720920_0_15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2964" y="1972963"/>
            <a:ext cx="346881" cy="441025"/>
          </a:xfrm>
          <a:prstGeom prst="rect">
            <a:avLst/>
          </a:prstGeom>
          <a:noFill/>
          <a:ln>
            <a:noFill/>
          </a:ln>
        </p:spPr>
      </p:pic>
      <p:sp>
        <p:nvSpPr>
          <p:cNvPr id="937" name="Google Shape;937;g2a38b720920_0_159"/>
          <p:cNvSpPr txBox="1"/>
          <p:nvPr/>
        </p:nvSpPr>
        <p:spPr>
          <a:xfrm>
            <a:off x="304800" y="1100701"/>
            <a:ext cx="476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E3C3A"/>
              </a:buClr>
              <a:buSzPts val="1100"/>
              <a:buFont typeface="Arial"/>
              <a:buNone/>
              <a:tabLst/>
              <a:defRPr/>
            </a:pPr>
            <a:r>
              <a:rPr kumimoji="0" lang="fr" sz="2800" b="1" i="0" u="none" strike="noStrike" kern="0" cap="none" spc="0" normalizeH="0" baseline="0" noProof="0">
                <a:ln>
                  <a:noFill/>
                </a:ln>
                <a:solidFill>
                  <a:srgbClr val="53BD31"/>
                </a:solidFill>
                <a:effectLst/>
                <a:uLnTx/>
                <a:uFillTx/>
                <a:latin typeface="Antonio"/>
                <a:ea typeface="Antonio"/>
                <a:cs typeface="Antonio"/>
                <a:sym typeface="Antonio"/>
              </a:rPr>
              <a:t>1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53BD31"/>
              </a:solidFill>
              <a:effectLst/>
              <a:uLnTx/>
              <a:uFillTx/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938" name="Google Shape;938;g2a38b720920_0_159"/>
          <p:cNvSpPr txBox="1"/>
          <p:nvPr/>
        </p:nvSpPr>
        <p:spPr>
          <a:xfrm>
            <a:off x="4648200" y="1100701"/>
            <a:ext cx="476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E3C3A"/>
              </a:buClr>
              <a:buSzPts val="1100"/>
              <a:buFont typeface="Arial"/>
              <a:buNone/>
              <a:tabLst/>
              <a:defRPr/>
            </a:pPr>
            <a:r>
              <a:rPr kumimoji="0" lang="fr" sz="2800" b="1" i="0" u="none" strike="noStrike" kern="0" cap="none" spc="0" normalizeH="0" baseline="0" noProof="0">
                <a:ln>
                  <a:noFill/>
                </a:ln>
                <a:solidFill>
                  <a:srgbClr val="53BD31"/>
                </a:solidFill>
                <a:effectLst/>
                <a:uLnTx/>
                <a:uFillTx/>
                <a:latin typeface="Antonio"/>
                <a:ea typeface="Antonio"/>
                <a:cs typeface="Antonio"/>
                <a:sym typeface="Antonio"/>
              </a:rPr>
              <a:t>2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53BD31"/>
              </a:solidFill>
              <a:effectLst/>
              <a:uLnTx/>
              <a:uFillTx/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939" name="Google Shape;939;g2a38b720920_0_159"/>
          <p:cNvSpPr txBox="1"/>
          <p:nvPr/>
        </p:nvSpPr>
        <p:spPr>
          <a:xfrm>
            <a:off x="304800" y="2996696"/>
            <a:ext cx="476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E3C3A"/>
              </a:buClr>
              <a:buSzPts val="1100"/>
              <a:buFont typeface="Arial"/>
              <a:buNone/>
              <a:tabLst/>
              <a:defRPr/>
            </a:pPr>
            <a:r>
              <a:rPr kumimoji="0" lang="fr" sz="2800" b="1" i="0" u="none" strike="noStrike" kern="0" cap="none" spc="0" normalizeH="0" baseline="0" noProof="0">
                <a:ln>
                  <a:noFill/>
                </a:ln>
                <a:solidFill>
                  <a:srgbClr val="53BD31"/>
                </a:solidFill>
                <a:effectLst/>
                <a:uLnTx/>
                <a:uFillTx/>
                <a:latin typeface="Antonio"/>
                <a:ea typeface="Antonio"/>
                <a:cs typeface="Antonio"/>
                <a:sym typeface="Antonio"/>
              </a:rPr>
              <a:t>3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53BD31"/>
              </a:solidFill>
              <a:effectLst/>
              <a:uLnTx/>
              <a:uFillTx/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940" name="Google Shape;940;g2a38b720920_0_159"/>
          <p:cNvSpPr txBox="1"/>
          <p:nvPr/>
        </p:nvSpPr>
        <p:spPr>
          <a:xfrm>
            <a:off x="4648200" y="2996696"/>
            <a:ext cx="476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E3C3A"/>
              </a:buClr>
              <a:buSzPts val="1100"/>
              <a:buFont typeface="Arial"/>
              <a:buNone/>
              <a:tabLst/>
              <a:defRPr/>
            </a:pPr>
            <a:r>
              <a:rPr kumimoji="0" lang="fr" sz="2800" b="1" i="0" u="none" strike="noStrike" kern="0" cap="none" spc="0" normalizeH="0" baseline="0" noProof="0">
                <a:ln>
                  <a:noFill/>
                </a:ln>
                <a:solidFill>
                  <a:srgbClr val="53BD31"/>
                </a:solidFill>
                <a:effectLst/>
                <a:uLnTx/>
                <a:uFillTx/>
                <a:latin typeface="Antonio"/>
                <a:ea typeface="Antonio"/>
                <a:cs typeface="Antonio"/>
                <a:sym typeface="Antonio"/>
              </a:rPr>
              <a:t>4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53BD31"/>
              </a:solidFill>
              <a:effectLst/>
              <a:uLnTx/>
              <a:uFillTx/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941" name="Google Shape;941;g2a38b720920_0_159"/>
          <p:cNvSpPr txBox="1"/>
          <p:nvPr/>
        </p:nvSpPr>
        <p:spPr>
          <a:xfrm>
            <a:off x="2020821" y="4923607"/>
            <a:ext cx="1395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tonio ExtraLight"/>
                <a:ea typeface="Antonio ExtraLight"/>
                <a:cs typeface="Antonio ExtraLight"/>
                <a:sym typeface="Antonio ExtraLight"/>
              </a:rPr>
              <a:t>COLLECTIF &amp; COMMUNAUTÉ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ntonio ExtraLight"/>
              <a:ea typeface="Antonio ExtraLight"/>
              <a:cs typeface="Antonio ExtraLight"/>
              <a:sym typeface="Antonio ExtraLight"/>
            </a:endParaRPr>
          </a:p>
        </p:txBody>
      </p:sp>
      <p:sp>
        <p:nvSpPr>
          <p:cNvPr id="942" name="Google Shape;942;g2a38b720920_0_159"/>
          <p:cNvSpPr txBox="1"/>
          <p:nvPr/>
        </p:nvSpPr>
        <p:spPr>
          <a:xfrm>
            <a:off x="659803" y="4769707"/>
            <a:ext cx="979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tonio ExtraLight"/>
                <a:ea typeface="Antonio ExtraLight"/>
                <a:cs typeface="Antonio ExtraLight"/>
                <a:sym typeface="Antonio ExtraLight"/>
              </a:rPr>
              <a:t>CAMP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ntonio ExtraLight"/>
              <a:ea typeface="Antonio ExtraLight"/>
              <a:cs typeface="Antonio ExtraLight"/>
              <a:sym typeface="Antonio Extra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tonio ExtraLight"/>
                <a:ea typeface="Antonio ExtraLight"/>
                <a:cs typeface="Antonio ExtraLight"/>
                <a:sym typeface="Antonio ExtraLight"/>
              </a:rPr>
              <a:t>DE BASE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ntonio ExtraLight"/>
              <a:ea typeface="Antonio ExtraLight"/>
              <a:cs typeface="Antonio ExtraLight"/>
              <a:sym typeface="Antonio ExtraLight"/>
            </a:endParaRPr>
          </a:p>
        </p:txBody>
      </p:sp>
      <p:sp>
        <p:nvSpPr>
          <p:cNvPr id="943" name="Google Shape;943;g2a38b720920_0_159"/>
          <p:cNvSpPr txBox="1"/>
          <p:nvPr/>
        </p:nvSpPr>
        <p:spPr>
          <a:xfrm>
            <a:off x="304800" y="4875059"/>
            <a:ext cx="6708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tonio ExtraLight"/>
                <a:ea typeface="Antonio ExtraLight"/>
                <a:cs typeface="Antonio ExtraLight"/>
                <a:sym typeface="Antonio ExtraLight"/>
              </a:rPr>
              <a:t>BINÔME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ntonio ExtraLight"/>
              <a:ea typeface="Antonio ExtraLight"/>
              <a:cs typeface="Antonio ExtraLight"/>
              <a:sym typeface="Antonio ExtraLight"/>
            </a:endParaRPr>
          </a:p>
        </p:txBody>
      </p:sp>
      <p:sp>
        <p:nvSpPr>
          <p:cNvPr id="944" name="Google Shape;944;g2a38b720920_0_159"/>
          <p:cNvSpPr txBox="1"/>
          <p:nvPr/>
        </p:nvSpPr>
        <p:spPr>
          <a:xfrm>
            <a:off x="31132" y="4654374"/>
            <a:ext cx="5511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fr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tonio ExtraLight"/>
                <a:ea typeface="Antonio ExtraLight"/>
                <a:cs typeface="Antonio ExtraLight"/>
                <a:sym typeface="Antonio ExtraLight"/>
              </a:rPr>
              <a:t>INDIVIDU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ntonio ExtraLight"/>
              <a:ea typeface="Antonio ExtraLight"/>
              <a:cs typeface="Antonio ExtraLight"/>
              <a:sym typeface="Antonio Extra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" name="Google Shape;821;p5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238"/>
          <a:stretch/>
        </p:blipFill>
        <p:spPr>
          <a:xfrm>
            <a:off x="75" y="1136100"/>
            <a:ext cx="9144003" cy="4007399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5"/>
          <p:cNvSpPr txBox="1"/>
          <p:nvPr/>
        </p:nvSpPr>
        <p:spPr>
          <a:xfrm>
            <a:off x="468296" y="1835265"/>
            <a:ext cx="1243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fr" sz="700" b="1" i="0" u="none" strike="noStrike" cap="none">
                <a:solidFill>
                  <a:srgbClr val="232A51"/>
                </a:solidFill>
                <a:latin typeface="Poppins"/>
                <a:ea typeface="Poppins"/>
                <a:cs typeface="Poppins"/>
                <a:sym typeface="Poppins"/>
              </a:rPr>
              <a:t>SESSION 1</a:t>
            </a:r>
            <a:endParaRPr sz="700" b="1" i="0" u="none" strike="noStrike" cap="none">
              <a:solidFill>
                <a:srgbClr val="232A5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3" name="Google Shape;823;p5"/>
          <p:cNvSpPr txBox="1"/>
          <p:nvPr/>
        </p:nvSpPr>
        <p:spPr>
          <a:xfrm>
            <a:off x="468296" y="2392201"/>
            <a:ext cx="12435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fr" sz="700" b="0" i="0" u="none" strike="noStrike" cap="none">
                <a:solidFill>
                  <a:srgbClr val="3E3C3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Vision systémique des enjeux de limites planétaires, de ressources, de géopolitique. L’intention est de faire vivre aux participants un processus en U (cf Théorie U d’Otto Scharmer), créer une bascule personnelle et souder les camps de base qui seront l’unité de travail principale tout au long du parcours.</a:t>
            </a:r>
            <a:endParaRPr sz="700" b="0" i="0" u="none" strike="noStrike" cap="none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824" name="Google Shape;824;p5"/>
          <p:cNvSpPr txBox="1"/>
          <p:nvPr/>
        </p:nvSpPr>
        <p:spPr>
          <a:xfrm>
            <a:off x="468300" y="1955971"/>
            <a:ext cx="132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" sz="1300" b="1" i="0" u="none" strike="noStrike" cap="none">
                <a:solidFill>
                  <a:srgbClr val="232A51"/>
                </a:solidFill>
                <a:latin typeface="Antonio"/>
                <a:ea typeface="Antonio"/>
                <a:cs typeface="Antonio"/>
                <a:sym typeface="Antonio"/>
              </a:rPr>
              <a:t>CONSTATS &amp;</a:t>
            </a:r>
            <a:br>
              <a:rPr lang="fr" sz="1300" b="1" i="0" u="none" strike="noStrike" cap="none">
                <a:solidFill>
                  <a:srgbClr val="232A51"/>
                </a:solidFill>
                <a:latin typeface="Antonio"/>
                <a:ea typeface="Antonio"/>
                <a:cs typeface="Antonio"/>
                <a:sym typeface="Antonio"/>
              </a:rPr>
            </a:br>
            <a:r>
              <a:rPr lang="fr" sz="1300" b="1" i="0" u="none" strike="noStrike" cap="none">
                <a:solidFill>
                  <a:srgbClr val="232A51"/>
                </a:solidFill>
                <a:latin typeface="Antonio"/>
                <a:ea typeface="Antonio"/>
                <a:cs typeface="Antonio"/>
                <a:sym typeface="Antonio"/>
              </a:rPr>
              <a:t>MONDE D’APRÈS</a:t>
            </a:r>
            <a:endParaRPr sz="1300" b="1" i="0" u="none" strike="noStrike" cap="none">
              <a:solidFill>
                <a:srgbClr val="232A5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825" name="Google Shape;825;p5"/>
          <p:cNvSpPr txBox="1"/>
          <p:nvPr/>
        </p:nvSpPr>
        <p:spPr>
          <a:xfrm>
            <a:off x="1916096" y="1682865"/>
            <a:ext cx="1243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fr" sz="700" b="1" i="0" u="none" strike="noStrike" cap="none">
                <a:solidFill>
                  <a:srgbClr val="2B4E8E"/>
                </a:solidFill>
                <a:latin typeface="Poppins"/>
                <a:ea typeface="Poppins"/>
                <a:cs typeface="Poppins"/>
                <a:sym typeface="Poppins"/>
              </a:rPr>
              <a:t>SESSION 2</a:t>
            </a:r>
            <a:endParaRPr sz="700" b="1" i="0" u="none" strike="noStrike" cap="none">
              <a:solidFill>
                <a:srgbClr val="2B4E8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6" name="Google Shape;826;p5"/>
          <p:cNvSpPr txBox="1"/>
          <p:nvPr/>
        </p:nvSpPr>
        <p:spPr>
          <a:xfrm>
            <a:off x="1916096" y="2239801"/>
            <a:ext cx="12435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fr" sz="700" b="0" i="0" u="none" strike="noStrike" cap="none">
                <a:solidFill>
                  <a:srgbClr val="3E3C3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Questionner sa raison d’être : comment réintégrer son activité et son modèle à l’intérieur des limites planétaires ? Comment devenir éco-compatible ?</a:t>
            </a:r>
            <a:endParaRPr sz="700" b="0" i="0" u="none" strike="noStrike" cap="none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827" name="Google Shape;827;p5"/>
          <p:cNvSpPr txBox="1"/>
          <p:nvPr/>
        </p:nvSpPr>
        <p:spPr>
          <a:xfrm>
            <a:off x="1916100" y="1803571"/>
            <a:ext cx="133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" sz="1300" b="1" i="0" u="none" strike="noStrike" cap="none">
                <a:solidFill>
                  <a:srgbClr val="2B4E8E"/>
                </a:solidFill>
                <a:latin typeface="Antonio"/>
                <a:ea typeface="Antonio"/>
                <a:cs typeface="Antonio"/>
                <a:sym typeface="Antonio"/>
              </a:rPr>
              <a:t>NOUVEAU CAP</a:t>
            </a:r>
            <a:br>
              <a:rPr lang="fr" sz="1300" b="1" i="0" u="none" strike="noStrike" cap="none">
                <a:solidFill>
                  <a:srgbClr val="2B4E8E"/>
                </a:solidFill>
                <a:latin typeface="Antonio"/>
                <a:ea typeface="Antonio"/>
                <a:cs typeface="Antonio"/>
                <a:sym typeface="Antonio"/>
              </a:rPr>
            </a:br>
            <a:r>
              <a:rPr lang="fr" sz="1300" b="1" i="0" u="none" strike="noStrike" cap="none">
                <a:solidFill>
                  <a:srgbClr val="2B4E8E"/>
                </a:solidFill>
                <a:latin typeface="Antonio"/>
                <a:ea typeface="Antonio"/>
                <a:cs typeface="Antonio"/>
                <a:sym typeface="Antonio"/>
              </a:rPr>
              <a:t>RÉGÉNÉRATIF</a:t>
            </a:r>
            <a:endParaRPr sz="1300" b="1" i="0" u="none" strike="noStrike" cap="none">
              <a:solidFill>
                <a:srgbClr val="2B4E8E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828" name="Google Shape;828;p5"/>
          <p:cNvSpPr txBox="1"/>
          <p:nvPr/>
        </p:nvSpPr>
        <p:spPr>
          <a:xfrm>
            <a:off x="3363896" y="1530465"/>
            <a:ext cx="1243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fr" sz="700" b="1" i="0" u="none" strike="noStrike" cap="none">
                <a:solidFill>
                  <a:srgbClr val="2D7DC0"/>
                </a:solidFill>
                <a:latin typeface="Poppins"/>
                <a:ea typeface="Poppins"/>
                <a:cs typeface="Poppins"/>
                <a:sym typeface="Poppins"/>
              </a:rPr>
              <a:t>SESSION 3</a:t>
            </a:r>
            <a:endParaRPr sz="700" b="1" i="0" u="none" strike="noStrike" cap="none">
              <a:solidFill>
                <a:srgbClr val="2D7DC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9" name="Google Shape;829;p5"/>
          <p:cNvSpPr txBox="1"/>
          <p:nvPr/>
        </p:nvSpPr>
        <p:spPr>
          <a:xfrm>
            <a:off x="3363896" y="2087401"/>
            <a:ext cx="1243500" cy="9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fr" sz="700" b="0" i="0" u="none" strike="noStrike" cap="none">
                <a:solidFill>
                  <a:srgbClr val="3E3C3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Découvrir les connexions de son cœur business avec le Vivant, explorer des notions telles que le biomimétisme et la bioinspiration pour entreprendre dans un monde contraint et fini.</a:t>
            </a:r>
            <a:endParaRPr sz="700" b="0" i="0" u="none" strike="noStrike" cap="none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830" name="Google Shape;830;p5"/>
          <p:cNvSpPr txBox="1"/>
          <p:nvPr/>
        </p:nvSpPr>
        <p:spPr>
          <a:xfrm>
            <a:off x="3363902" y="1651171"/>
            <a:ext cx="133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" sz="1300" b="1" i="0" u="none" strike="noStrike" cap="none">
                <a:solidFill>
                  <a:srgbClr val="2D7DC0"/>
                </a:solidFill>
                <a:latin typeface="Antonio"/>
                <a:ea typeface="Antonio"/>
                <a:cs typeface="Antonio"/>
                <a:sym typeface="Antonio"/>
              </a:rPr>
              <a:t>ENTREPRENDRE AVEC LE VIVANT</a:t>
            </a:r>
            <a:endParaRPr sz="1300" b="1" i="0" u="none" strike="noStrike" cap="none">
              <a:solidFill>
                <a:srgbClr val="2D7DC0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831" name="Google Shape;831;p5"/>
          <p:cNvSpPr txBox="1"/>
          <p:nvPr/>
        </p:nvSpPr>
        <p:spPr>
          <a:xfrm>
            <a:off x="4811696" y="1378065"/>
            <a:ext cx="1243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fr" sz="700" b="1" i="0" u="none" strike="noStrike" cap="none">
                <a:solidFill>
                  <a:srgbClr val="22ADE4"/>
                </a:solidFill>
                <a:latin typeface="Poppins"/>
                <a:ea typeface="Poppins"/>
                <a:cs typeface="Poppins"/>
                <a:sym typeface="Poppins"/>
              </a:rPr>
              <a:t>SESSION 4</a:t>
            </a:r>
            <a:endParaRPr sz="700" b="1" i="0" u="none" strike="noStrike" cap="none">
              <a:solidFill>
                <a:srgbClr val="22ADE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2" name="Google Shape;832;p5"/>
          <p:cNvSpPr txBox="1"/>
          <p:nvPr/>
        </p:nvSpPr>
        <p:spPr>
          <a:xfrm>
            <a:off x="4811696" y="1735074"/>
            <a:ext cx="12435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fr" sz="700" b="0" i="0" u="none" strike="noStrike" cap="none">
                <a:solidFill>
                  <a:srgbClr val="3E3C3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Créer et mesurer de la valeur environnementale, sociale et sociétale. Réinventer sa performance, redéfinir ses indicateurs et repenser le partage de la valeur.</a:t>
            </a:r>
            <a:endParaRPr sz="700" b="0" i="0" u="none" strike="noStrike" cap="none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833" name="Google Shape;833;p5"/>
          <p:cNvSpPr txBox="1"/>
          <p:nvPr/>
        </p:nvSpPr>
        <p:spPr>
          <a:xfrm>
            <a:off x="4811700" y="1498771"/>
            <a:ext cx="13278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" sz="1300" b="1" i="0" u="none" strike="noStrike" cap="none">
                <a:solidFill>
                  <a:srgbClr val="22ADE4"/>
                </a:solidFill>
                <a:latin typeface="Antonio"/>
                <a:ea typeface="Antonio"/>
                <a:cs typeface="Antonio"/>
                <a:sym typeface="Antonio"/>
              </a:rPr>
              <a:t>NOUVELLE BOUSSOLE</a:t>
            </a:r>
            <a:endParaRPr sz="1300" b="1" i="0" u="none" strike="noStrike" cap="none">
              <a:solidFill>
                <a:srgbClr val="22ADE4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834" name="Google Shape;834;p5"/>
          <p:cNvSpPr txBox="1"/>
          <p:nvPr/>
        </p:nvSpPr>
        <p:spPr>
          <a:xfrm>
            <a:off x="6259496" y="1225665"/>
            <a:ext cx="1243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fr" sz="700" b="1" i="0" u="none" strike="noStrike" cap="none">
                <a:solidFill>
                  <a:srgbClr val="41B593"/>
                </a:solidFill>
                <a:latin typeface="Poppins"/>
                <a:ea typeface="Poppins"/>
                <a:cs typeface="Poppins"/>
                <a:sym typeface="Poppins"/>
              </a:rPr>
              <a:t>SESSION 5</a:t>
            </a:r>
            <a:endParaRPr sz="700" b="1" i="0" u="none" strike="noStrike" cap="none">
              <a:solidFill>
                <a:srgbClr val="41B59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5" name="Google Shape;835;p5"/>
          <p:cNvSpPr txBox="1"/>
          <p:nvPr/>
        </p:nvSpPr>
        <p:spPr>
          <a:xfrm>
            <a:off x="6259500" y="1782596"/>
            <a:ext cx="12981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fr" sz="700" b="0" i="0" u="none" strike="noStrike" cap="none">
                <a:solidFill>
                  <a:srgbClr val="3E3C3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Sensibiliser, mobiliser et embarquer toutes les parties prenantes internes et externes. S’ouvrir à de nouvelles formes de  coopérations pour créer de la résilience aux échelles internationales, nationales</a:t>
            </a:r>
            <a:br>
              <a:rPr lang="fr" sz="700" b="0" i="0" u="none" strike="noStrike" cap="none">
                <a:solidFill>
                  <a:srgbClr val="3E3C3A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lang="fr" sz="700" b="0" i="0" u="none" strike="noStrike" cap="none">
                <a:solidFill>
                  <a:srgbClr val="3E3C3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et territoriales.</a:t>
            </a:r>
            <a:endParaRPr sz="700" b="0" i="0" u="none" strike="noStrike" cap="none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836" name="Google Shape;836;p5"/>
          <p:cNvSpPr txBox="1"/>
          <p:nvPr/>
        </p:nvSpPr>
        <p:spPr>
          <a:xfrm>
            <a:off x="6259500" y="1346371"/>
            <a:ext cx="133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" sz="1300" b="1" i="0" u="none" strike="noStrike" cap="none">
                <a:solidFill>
                  <a:srgbClr val="41B593"/>
                </a:solidFill>
                <a:latin typeface="Antonio"/>
                <a:ea typeface="Antonio"/>
                <a:cs typeface="Antonio"/>
                <a:sym typeface="Antonio"/>
              </a:rPr>
              <a:t>EMBARQUER</a:t>
            </a:r>
            <a:br>
              <a:rPr lang="fr" sz="1300" b="1" i="0" u="none" strike="noStrike" cap="none">
                <a:solidFill>
                  <a:srgbClr val="41B593"/>
                </a:solidFill>
                <a:latin typeface="Antonio"/>
                <a:ea typeface="Antonio"/>
                <a:cs typeface="Antonio"/>
                <a:sym typeface="Antonio"/>
              </a:rPr>
            </a:br>
            <a:r>
              <a:rPr lang="fr" sz="1300" b="1" i="0" u="none" strike="noStrike" cap="none">
                <a:solidFill>
                  <a:srgbClr val="41B593"/>
                </a:solidFill>
                <a:latin typeface="Antonio"/>
                <a:ea typeface="Antonio"/>
                <a:cs typeface="Antonio"/>
                <a:sym typeface="Antonio"/>
              </a:rPr>
              <a:t>SES ÉCOSYSTÈMES</a:t>
            </a:r>
            <a:endParaRPr sz="1300" b="1" i="0" u="none" strike="noStrike" cap="none">
              <a:solidFill>
                <a:srgbClr val="41B593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837" name="Google Shape;837;p5"/>
          <p:cNvSpPr txBox="1"/>
          <p:nvPr/>
        </p:nvSpPr>
        <p:spPr>
          <a:xfrm>
            <a:off x="7707296" y="1073265"/>
            <a:ext cx="12435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fr" sz="700" b="1" i="0" u="none" strike="noStrike" cap="none">
                <a:solidFill>
                  <a:srgbClr val="63B44C"/>
                </a:solidFill>
                <a:latin typeface="Poppins"/>
                <a:ea typeface="Poppins"/>
                <a:cs typeface="Poppins"/>
                <a:sym typeface="Poppins"/>
              </a:rPr>
              <a:t>SESSION 6</a:t>
            </a:r>
            <a:endParaRPr sz="700" b="1" i="0" u="none" strike="noStrike" cap="none">
              <a:solidFill>
                <a:srgbClr val="63B44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8" name="Google Shape;838;p5"/>
          <p:cNvSpPr txBox="1"/>
          <p:nvPr/>
        </p:nvSpPr>
        <p:spPr>
          <a:xfrm>
            <a:off x="7707300" y="1435550"/>
            <a:ext cx="12981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fr" sz="700" b="0" i="0" u="none" strike="noStrike" cap="none">
                <a:solidFill>
                  <a:srgbClr val="3E3C3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S’inspirer des travaux des autres participants, finaliser sa feuille de route, célébrer la fin du parcours et penser l’après auprès des équipes.</a:t>
            </a:r>
            <a:endParaRPr sz="700" b="0" i="0" u="none" strike="noStrike" cap="none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839" name="Google Shape;839;p5"/>
          <p:cNvSpPr txBox="1"/>
          <p:nvPr/>
        </p:nvSpPr>
        <p:spPr>
          <a:xfrm>
            <a:off x="7707301" y="1193971"/>
            <a:ext cx="14427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" sz="1300" b="1" i="0" u="none" strike="noStrike" cap="none">
                <a:solidFill>
                  <a:srgbClr val="63B44C"/>
                </a:solidFill>
                <a:latin typeface="Antonio"/>
                <a:ea typeface="Antonio"/>
                <a:cs typeface="Antonio"/>
                <a:sym typeface="Antonio"/>
              </a:rPr>
              <a:t>PRENDRE SON ENVOL</a:t>
            </a:r>
            <a:endParaRPr sz="1300" b="1" i="0" u="none" strike="noStrike" cap="none">
              <a:solidFill>
                <a:srgbClr val="63B44C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pic>
        <p:nvPicPr>
          <p:cNvPr id="840" name="Google Shape;840;p5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26" y="4623834"/>
            <a:ext cx="803699" cy="4961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1" name="Google Shape;841;p5"/>
          <p:cNvCxnSpPr>
            <a:endCxn id="842" idx="0"/>
          </p:cNvCxnSpPr>
          <p:nvPr/>
        </p:nvCxnSpPr>
        <p:spPr>
          <a:xfrm>
            <a:off x="415377" y="1861625"/>
            <a:ext cx="0" cy="2393400"/>
          </a:xfrm>
          <a:prstGeom prst="straightConnector1">
            <a:avLst/>
          </a:prstGeom>
          <a:noFill/>
          <a:ln w="9525" cap="flat" cmpd="sng">
            <a:solidFill>
              <a:srgbClr val="232A5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43" name="Google Shape;843;p5"/>
          <p:cNvCxnSpPr/>
          <p:nvPr/>
        </p:nvCxnSpPr>
        <p:spPr>
          <a:xfrm>
            <a:off x="1866300" y="1713800"/>
            <a:ext cx="0" cy="2439900"/>
          </a:xfrm>
          <a:prstGeom prst="straightConnector1">
            <a:avLst/>
          </a:prstGeom>
          <a:noFill/>
          <a:ln w="9525" cap="flat" cmpd="sng">
            <a:solidFill>
              <a:srgbClr val="2B4E8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44" name="Google Shape;844;p5"/>
          <p:cNvCxnSpPr/>
          <p:nvPr/>
        </p:nvCxnSpPr>
        <p:spPr>
          <a:xfrm>
            <a:off x="3314100" y="1555375"/>
            <a:ext cx="0" cy="2273100"/>
          </a:xfrm>
          <a:prstGeom prst="straightConnector1">
            <a:avLst/>
          </a:prstGeom>
          <a:noFill/>
          <a:ln w="9525" cap="flat" cmpd="sng">
            <a:solidFill>
              <a:srgbClr val="2D7DC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45" name="Google Shape;845;p5"/>
          <p:cNvCxnSpPr/>
          <p:nvPr/>
        </p:nvCxnSpPr>
        <p:spPr>
          <a:xfrm>
            <a:off x="4761900" y="1391675"/>
            <a:ext cx="0" cy="2144100"/>
          </a:xfrm>
          <a:prstGeom prst="straightConnector1">
            <a:avLst/>
          </a:prstGeom>
          <a:noFill/>
          <a:ln w="9525" cap="flat" cmpd="sng">
            <a:solidFill>
              <a:srgbClr val="22ADE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46" name="Google Shape;846;p5"/>
          <p:cNvCxnSpPr/>
          <p:nvPr/>
        </p:nvCxnSpPr>
        <p:spPr>
          <a:xfrm>
            <a:off x="6209625" y="1249075"/>
            <a:ext cx="0" cy="1832400"/>
          </a:xfrm>
          <a:prstGeom prst="straightConnector1">
            <a:avLst/>
          </a:prstGeom>
          <a:noFill/>
          <a:ln w="9525" cap="flat" cmpd="sng">
            <a:solidFill>
              <a:srgbClr val="41B59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47" name="Google Shape;847;p5"/>
          <p:cNvCxnSpPr/>
          <p:nvPr/>
        </p:nvCxnSpPr>
        <p:spPr>
          <a:xfrm>
            <a:off x="7657500" y="1080100"/>
            <a:ext cx="0" cy="1314900"/>
          </a:xfrm>
          <a:prstGeom prst="straightConnector1">
            <a:avLst/>
          </a:prstGeom>
          <a:noFill/>
          <a:ln w="9525" cap="flat" cmpd="sng">
            <a:solidFill>
              <a:srgbClr val="63B44C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42" name="Google Shape;842;p5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492" y="4255025"/>
            <a:ext cx="251770" cy="32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5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1536" y="4026425"/>
            <a:ext cx="258963" cy="32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5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0774" y="3797825"/>
            <a:ext cx="258963" cy="316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5"/>
          <p:cNvPicPr preferRelativeResize="0"/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0011" y="3416825"/>
            <a:ext cx="258963" cy="316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5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9249" y="2959625"/>
            <a:ext cx="258963" cy="316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5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8024" y="2273825"/>
            <a:ext cx="258963" cy="3165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3" name="Google Shape;853;p5"/>
          <p:cNvCxnSpPr>
            <a:stCxn id="854" idx="1"/>
          </p:cNvCxnSpPr>
          <p:nvPr/>
        </p:nvCxnSpPr>
        <p:spPr>
          <a:xfrm flipH="1">
            <a:off x="982750" y="4683500"/>
            <a:ext cx="2021100" cy="12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55" name="Google Shape;855;p5"/>
          <p:cNvCxnSpPr>
            <a:stCxn id="856" idx="3"/>
          </p:cNvCxnSpPr>
          <p:nvPr/>
        </p:nvCxnSpPr>
        <p:spPr>
          <a:xfrm>
            <a:off x="6515123" y="4695975"/>
            <a:ext cx="2273700" cy="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857" name="Google Shape;857;p5"/>
          <p:cNvGrpSpPr/>
          <p:nvPr/>
        </p:nvGrpSpPr>
        <p:grpSpPr>
          <a:xfrm>
            <a:off x="3003850" y="4477850"/>
            <a:ext cx="3511273" cy="411300"/>
            <a:chOff x="1060825" y="4386425"/>
            <a:chExt cx="3511273" cy="411300"/>
          </a:xfrm>
        </p:grpSpPr>
        <p:sp>
          <p:nvSpPr>
            <p:cNvPr id="854" name="Google Shape;854;p5"/>
            <p:cNvSpPr/>
            <p:nvPr/>
          </p:nvSpPr>
          <p:spPr>
            <a:xfrm>
              <a:off x="1060825" y="4386425"/>
              <a:ext cx="3511200" cy="411300"/>
            </a:xfrm>
            <a:prstGeom prst="roundRect">
              <a:avLst>
                <a:gd name="adj" fmla="val 11112"/>
              </a:avLst>
            </a:prstGeom>
            <a:solidFill>
              <a:srgbClr val="FFFFFF"/>
            </a:solidFill>
            <a:ln>
              <a:noFill/>
            </a:ln>
            <a:effectLst>
              <a:outerShdw blurRad="100013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3E3C3A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858" name="Google Shape;858;p5"/>
            <p:cNvSpPr txBox="1"/>
            <p:nvPr/>
          </p:nvSpPr>
          <p:spPr>
            <a:xfrm>
              <a:off x="1168350" y="4551064"/>
              <a:ext cx="1243500" cy="10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fr" sz="700" b="1" i="0" u="none" strike="noStrike" cap="none">
                  <a:solidFill>
                    <a:srgbClr val="3E3C3A"/>
                  </a:solidFill>
                  <a:latin typeface="Poppins"/>
                  <a:ea typeface="Poppins"/>
                  <a:cs typeface="Poppins"/>
                  <a:sym typeface="Poppins"/>
                </a:rPr>
                <a:t>INTERSESSIONS  EN REMOTE</a:t>
              </a:r>
              <a:endParaRPr sz="700" b="1" i="0" u="none" strike="noStrike" cap="none">
                <a:solidFill>
                  <a:srgbClr val="3E3C3A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859" name="Google Shape;859;p5"/>
            <p:cNvPicPr preferRelativeResize="0"/>
            <p:nvPr/>
          </p:nvPicPr>
          <p:blipFill rotWithShape="1">
            <a:blip r:embed="rId11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10341" y="4438465"/>
              <a:ext cx="258975" cy="258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0" name="Google Shape;860;p5"/>
            <p:cNvPicPr preferRelativeResize="0"/>
            <p:nvPr/>
          </p:nvPicPr>
          <p:blipFill rotWithShape="1">
            <a:blip r:embed="rId1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55163" y="4446421"/>
              <a:ext cx="246300" cy="246300"/>
            </a:xfrm>
            <a:prstGeom prst="rect">
              <a:avLst/>
            </a:prstGeom>
            <a:noFill/>
            <a:ln>
              <a:noFill/>
            </a:ln>
            <a:effectLst>
              <a:outerShdw blurRad="100013" algn="bl" rotWithShape="0">
                <a:schemeClr val="dk1">
                  <a:alpha val="20000"/>
                </a:schemeClr>
              </a:outerShdw>
            </a:effectLst>
          </p:spPr>
        </p:pic>
        <p:sp>
          <p:nvSpPr>
            <p:cNvPr id="861" name="Google Shape;861;p5"/>
            <p:cNvSpPr txBox="1"/>
            <p:nvPr/>
          </p:nvSpPr>
          <p:spPr>
            <a:xfrm>
              <a:off x="2819671" y="4550711"/>
              <a:ext cx="803700" cy="10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fr" sz="700" b="0" i="0" u="none" strike="noStrike" cap="none">
                  <a:solidFill>
                    <a:srgbClr val="3E3C3A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CAMPS DE BASE</a:t>
              </a:r>
              <a:endParaRPr sz="700" b="0" i="0" u="none" strike="noStrike" cap="none">
                <a:solidFill>
                  <a:srgbClr val="3E3C3A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856" name="Google Shape;856;p5"/>
            <p:cNvSpPr txBox="1"/>
            <p:nvPr/>
          </p:nvSpPr>
          <p:spPr>
            <a:xfrm>
              <a:off x="3881198" y="4550700"/>
              <a:ext cx="690900" cy="10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fr" sz="700" b="0" i="0" u="none" strike="noStrike" cap="none">
                  <a:solidFill>
                    <a:srgbClr val="3E3C3A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WEBINAIRES</a:t>
              </a:r>
              <a:endParaRPr sz="700" b="0" i="0" u="none" strike="noStrike" cap="none">
                <a:solidFill>
                  <a:srgbClr val="3E3C3A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sp>
        <p:nvSpPr>
          <p:cNvPr id="862" name="Google Shape;862;p5"/>
          <p:cNvSpPr txBox="1"/>
          <p:nvPr/>
        </p:nvSpPr>
        <p:spPr>
          <a:xfrm>
            <a:off x="-2325" y="225450"/>
            <a:ext cx="9144000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" sz="2400" b="0" i="0" u="none" strike="noStrike" cap="none">
                <a:solidFill>
                  <a:srgbClr val="000B43"/>
                </a:solidFill>
                <a:latin typeface="Antonio Medium"/>
                <a:ea typeface="Antonio Medium"/>
                <a:cs typeface="Antonio Medium"/>
                <a:sym typeface="Antonio Medium"/>
              </a:rPr>
              <a:t>6 sessions sur 10 mois </a:t>
            </a:r>
            <a:r>
              <a:rPr lang="fr" sz="2400" b="0" i="0" u="none" strike="noStrike" cap="none">
                <a:solidFill>
                  <a:srgbClr val="00EE47"/>
                </a:solidFill>
                <a:latin typeface="Antonio Medium"/>
                <a:ea typeface="Antonio Medium"/>
                <a:cs typeface="Antonio Medium"/>
                <a:sym typeface="Antonio Medium"/>
              </a:rPr>
              <a:t>pour bâtir </a:t>
            </a:r>
            <a:r>
              <a:rPr lang="fr" sz="2400" b="0" i="0" u="none" strike="noStrike" cap="none">
                <a:solidFill>
                  <a:srgbClr val="002060"/>
                </a:solidFill>
                <a:latin typeface="Antonio Medium"/>
                <a:ea typeface="Antonio Medium"/>
                <a:cs typeface="Antonio Medium"/>
                <a:sym typeface="Antonio Medium"/>
              </a:rPr>
              <a:t>une</a:t>
            </a:r>
            <a:r>
              <a:rPr lang="fr" sz="2400" b="0" i="0" u="none" strike="noStrike" cap="none">
                <a:solidFill>
                  <a:srgbClr val="00EE47"/>
                </a:solidFill>
                <a:latin typeface="Antonio Medium"/>
                <a:ea typeface="Antonio Medium"/>
                <a:cs typeface="Antonio Medium"/>
                <a:sym typeface="Antonio Medium"/>
              </a:rPr>
              <a:t> FEUILLE DE ROUTE AMBITIEUSE </a:t>
            </a:r>
            <a:endParaRPr sz="2400" b="0" i="0" u="none" strike="noStrike" cap="none">
              <a:solidFill>
                <a:srgbClr val="00EE47"/>
              </a:solidFill>
              <a:latin typeface="Antonio Medium"/>
              <a:ea typeface="Antonio Medium"/>
              <a:cs typeface="Antonio Medium"/>
              <a:sym typeface="Antonio Medium"/>
            </a:endParaRPr>
          </a:p>
        </p:txBody>
      </p:sp>
      <p:sp>
        <p:nvSpPr>
          <p:cNvPr id="863" name="Google Shape;863;p5"/>
          <p:cNvSpPr txBox="1"/>
          <p:nvPr/>
        </p:nvSpPr>
        <p:spPr>
          <a:xfrm rot="-5400000">
            <a:off x="-617550" y="3264750"/>
            <a:ext cx="1670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1" i="0" u="none" strike="noStrike" cap="none">
                <a:solidFill>
                  <a:srgbClr val="000B43"/>
                </a:solidFill>
                <a:latin typeface="Poppins"/>
                <a:ea typeface="Poppins"/>
                <a:cs typeface="Poppins"/>
                <a:sym typeface="Poppins"/>
              </a:rPr>
              <a:t>LANCEMENT</a:t>
            </a:r>
            <a:endParaRPr sz="1200" b="1" i="0" u="none" strike="noStrike" cap="none">
              <a:solidFill>
                <a:srgbClr val="000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4" name="Google Shape;864;p5"/>
          <p:cNvSpPr txBox="1"/>
          <p:nvPr/>
        </p:nvSpPr>
        <p:spPr>
          <a:xfrm>
            <a:off x="-2325" y="608100"/>
            <a:ext cx="9144000" cy="446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" sz="900" b="0" i="0" u="none" strike="noStrike" cap="none">
                <a:solidFill>
                  <a:srgbClr val="3E3C3A"/>
                </a:solidFill>
                <a:latin typeface="Poppins"/>
                <a:ea typeface="Poppins"/>
                <a:cs typeface="Poppins"/>
                <a:sym typeface="Poppins"/>
              </a:rPr>
              <a:t>Entre 2 sessions, un </a:t>
            </a:r>
            <a:r>
              <a:rPr lang="fr" sz="900" b="1" i="0" u="none" strike="noStrike" cap="none">
                <a:solidFill>
                  <a:srgbClr val="3E3C3A"/>
                </a:solidFill>
                <a:latin typeface="Poppins"/>
                <a:ea typeface="Poppins"/>
                <a:cs typeface="Poppins"/>
                <a:sym typeface="Poppins"/>
              </a:rPr>
              <a:t>temps de suivi en Camp de Base</a:t>
            </a:r>
            <a:r>
              <a:rPr lang="fr" sz="900" b="0" i="0" u="none" strike="noStrike" cap="none">
                <a:solidFill>
                  <a:srgbClr val="3E3C3A"/>
                </a:solidFill>
                <a:latin typeface="Poppins"/>
                <a:ea typeface="Poppins"/>
                <a:cs typeface="Poppins"/>
                <a:sym typeface="Poppins"/>
              </a:rPr>
              <a:t> animé par les binômes Coach &amp; Facilitateur</a:t>
            </a:r>
            <a:br>
              <a:rPr lang="fr" sz="900" b="0" i="0" u="none" strike="noStrike" cap="none">
                <a:solidFill>
                  <a:srgbClr val="3E3C3A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" sz="900" b="0" i="0" u="none" strike="noStrike" cap="none">
                <a:solidFill>
                  <a:srgbClr val="3E3C3A"/>
                </a:solidFill>
                <a:latin typeface="Poppins"/>
                <a:ea typeface="Poppins"/>
                <a:cs typeface="Poppins"/>
                <a:sym typeface="Poppins"/>
              </a:rPr>
              <a:t>et des </a:t>
            </a:r>
            <a:r>
              <a:rPr lang="fr" sz="900" b="1" i="0" u="none" strike="noStrike" cap="none">
                <a:solidFill>
                  <a:srgbClr val="3E3C3A"/>
                </a:solidFill>
                <a:latin typeface="Poppins"/>
                <a:ea typeface="Poppins"/>
                <a:cs typeface="Poppins"/>
                <a:sym typeface="Poppins"/>
              </a:rPr>
              <a:t>webinaires à destination du collectif</a:t>
            </a:r>
            <a:r>
              <a:rPr lang="fr" sz="900" b="0" i="0" u="none" strike="noStrike" cap="none">
                <a:solidFill>
                  <a:srgbClr val="3E3C3A"/>
                </a:solidFill>
                <a:latin typeface="Poppins"/>
                <a:ea typeface="Poppins"/>
                <a:cs typeface="Poppins"/>
                <a:sym typeface="Poppins"/>
              </a:rPr>
              <a:t> faisant intervenir de nouveaux experts thématiques.</a:t>
            </a:r>
            <a:endParaRPr sz="900" b="0" i="0" u="none" strike="noStrike" cap="none">
              <a:solidFill>
                <a:srgbClr val="3E3C3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5" name="Google Shape;865;p5"/>
          <p:cNvSpPr/>
          <p:nvPr/>
        </p:nvSpPr>
        <p:spPr>
          <a:xfrm>
            <a:off x="1380931" y="4263247"/>
            <a:ext cx="7305869" cy="39320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A5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rgbClr val="F5F2EE"/>
                </a:solidFill>
                <a:latin typeface="Poppins"/>
                <a:ea typeface="Poppins"/>
                <a:cs typeface="Poppins"/>
                <a:sym typeface="Poppins"/>
              </a:rPr>
              <a:t>Projets coopératifs territoriaux et sectoriels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4"/>
          <p:cNvSpPr/>
          <p:nvPr/>
        </p:nvSpPr>
        <p:spPr>
          <a:xfrm>
            <a:off x="11750" y="3725"/>
            <a:ext cx="23319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3" name="Google Shape;183;p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475" y="1747500"/>
            <a:ext cx="325550" cy="3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54"/>
          <p:cNvSpPr txBox="1"/>
          <p:nvPr/>
        </p:nvSpPr>
        <p:spPr>
          <a:xfrm>
            <a:off x="644750" y="1747500"/>
            <a:ext cx="1543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fr" sz="1100" b="1" i="0" u="none" strike="noStrike" kern="0" cap="none" spc="0" normalizeH="0" baseline="0" noProof="0">
                <a:ln>
                  <a:noFill/>
                </a:ln>
                <a:solidFill>
                  <a:srgbClr val="F5F2E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WAVRE </a:t>
            </a: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F5F2E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1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475" y="1345550"/>
            <a:ext cx="325550" cy="3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54"/>
          <p:cNvSpPr txBox="1"/>
          <p:nvPr/>
        </p:nvSpPr>
        <p:spPr>
          <a:xfrm>
            <a:off x="644750" y="1270600"/>
            <a:ext cx="14097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tabLst/>
              <a:defRPr/>
            </a:pPr>
            <a:r>
              <a:rPr kumimoji="0" lang="fr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22 et 23 jan. 2026 </a:t>
            </a: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53BD31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7" name="Google Shape;187;p154"/>
          <p:cNvSpPr txBox="1"/>
          <p:nvPr/>
        </p:nvSpPr>
        <p:spPr>
          <a:xfrm>
            <a:off x="130550" y="746550"/>
            <a:ext cx="2051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r>
              <a:rPr kumimoji="0" lang="fr" sz="1700" b="1" i="0" u="none" strike="noStrike" kern="0" cap="none" spc="0" normalizeH="0" baseline="0" noProof="0">
                <a:ln>
                  <a:noFill/>
                </a:ln>
                <a:solidFill>
                  <a:srgbClr val="F5F2EE"/>
                </a:solidFill>
                <a:effectLst/>
                <a:uLnTx/>
                <a:uFillTx/>
                <a:latin typeface="Antonio"/>
                <a:ea typeface="Antonio"/>
                <a:cs typeface="Antonio"/>
                <a:sym typeface="Antonio"/>
              </a:rPr>
              <a:t>CONSTAT</a:t>
            </a:r>
            <a:endParaRPr kumimoji="0" sz="1700" b="1" i="0" u="none" strike="noStrike" kern="0" cap="none" spc="0" normalizeH="0" baseline="0" noProof="0">
              <a:ln>
                <a:noFill/>
              </a:ln>
              <a:solidFill>
                <a:srgbClr val="F5F2EE"/>
              </a:solidFill>
              <a:effectLst/>
              <a:uLnTx/>
              <a:uFillTx/>
              <a:latin typeface="Antonio"/>
              <a:ea typeface="Antonio"/>
              <a:cs typeface="Antonio"/>
              <a:sym typeface="Antoni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r>
              <a:rPr kumimoji="0" lang="fr" sz="1700" b="0" i="0" u="none" strike="noStrike" kern="0" cap="none" spc="0" normalizeH="0" baseline="0" noProof="0">
                <a:ln>
                  <a:noFill/>
                </a:ln>
                <a:solidFill>
                  <a:srgbClr val="F5F2EE"/>
                </a:solidFill>
                <a:effectLst/>
                <a:uLnTx/>
                <a:uFillTx/>
                <a:latin typeface="Antonio"/>
                <a:ea typeface="Antonio"/>
                <a:cs typeface="Antonio"/>
                <a:sym typeface="Antonio"/>
              </a:rPr>
              <a:t>&amp; MONDE </a:t>
            </a:r>
            <a:r>
              <a:rPr kumimoji="0" lang="fr" sz="1700" b="1" i="0" u="none" strike="noStrike" kern="0" cap="none" spc="0" normalizeH="0" baseline="0" noProof="0">
                <a:ln>
                  <a:noFill/>
                </a:ln>
                <a:solidFill>
                  <a:srgbClr val="F5F2EE"/>
                </a:solidFill>
                <a:effectLst/>
                <a:uLnTx/>
                <a:uFillTx/>
                <a:latin typeface="Antonio"/>
                <a:ea typeface="Antonio"/>
                <a:cs typeface="Antonio"/>
                <a:sym typeface="Antonio"/>
              </a:rPr>
              <a:t>D’APRÈS</a:t>
            </a:r>
            <a:endParaRPr kumimoji="0" sz="1700" b="1" i="0" u="none" strike="noStrike" kern="0" cap="none" spc="0" normalizeH="0" baseline="0" noProof="0">
              <a:ln>
                <a:noFill/>
              </a:ln>
              <a:solidFill>
                <a:srgbClr val="F5F2EE"/>
              </a:solidFill>
              <a:effectLst/>
              <a:uLnTx/>
              <a:uFillTx/>
              <a:latin typeface="Antonio"/>
              <a:ea typeface="Antonio"/>
              <a:cs typeface="Antonio"/>
              <a:sym typeface="Antonio"/>
            </a:endParaRPr>
          </a:p>
        </p:txBody>
      </p:sp>
      <p:pic>
        <p:nvPicPr>
          <p:cNvPr id="188" name="Google Shape;188;p1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4424" y="-11"/>
            <a:ext cx="533571" cy="67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54"/>
          <p:cNvSpPr txBox="1"/>
          <p:nvPr/>
        </p:nvSpPr>
        <p:spPr>
          <a:xfrm>
            <a:off x="130550" y="2531700"/>
            <a:ext cx="20013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Char char="●"/>
              <a:tabLst/>
              <a:defRPr/>
            </a:pPr>
            <a:r>
              <a:rPr kumimoji="0" lang="fr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Faire le constat ensemble de l’urgence et de l’ampleur des enjeux.</a:t>
            </a:r>
            <a:br>
              <a:rPr kumimoji="0" lang="fr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</a:b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Char char="●"/>
              <a:tabLst/>
              <a:defRPr/>
            </a:pPr>
            <a:r>
              <a:rPr kumimoji="0" lang="fr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Partager les risques systémiques, les limites planétaires et les seuils minimaux (donut).</a:t>
            </a:r>
            <a:br>
              <a:rPr kumimoji="0" lang="fr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</a:b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Char char="●"/>
              <a:tabLst/>
              <a:defRPr/>
            </a:pPr>
            <a:r>
              <a:rPr kumimoji="0" lang="fr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S’enthousiasmer autour de mondes désirables</a:t>
            </a:r>
            <a:br>
              <a:rPr kumimoji="0" lang="fr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</a:b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Char char="●"/>
              <a:tabLst/>
              <a:defRPr/>
            </a:pPr>
            <a:r>
              <a:rPr kumimoji="0" lang="fr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Favoriser une bascule personnelle 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0" name="Google Shape;190;p15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0475" y="2191915"/>
            <a:ext cx="325550" cy="3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54"/>
          <p:cNvSpPr txBox="1"/>
          <p:nvPr/>
        </p:nvSpPr>
        <p:spPr>
          <a:xfrm>
            <a:off x="644750" y="2177700"/>
            <a:ext cx="1290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fr" sz="1100" b="1" i="0" u="none" strike="noStrike" kern="0" cap="none" spc="0" normalizeH="0" baseline="0" noProof="0">
                <a:ln>
                  <a:noFill/>
                </a:ln>
                <a:solidFill>
                  <a:srgbClr val="F5F2E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INTENTIONS</a:t>
            </a: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F5F2E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54"/>
          <p:cNvSpPr/>
          <p:nvPr/>
        </p:nvSpPr>
        <p:spPr>
          <a:xfrm>
            <a:off x="2412426" y="450475"/>
            <a:ext cx="2737500" cy="17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fr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ACCUEIL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93" name="Google Shape;193;p154"/>
          <p:cNvSpPr/>
          <p:nvPr/>
        </p:nvSpPr>
        <p:spPr>
          <a:xfrm>
            <a:off x="2430258" y="2781328"/>
            <a:ext cx="2701800" cy="1009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1er Camp de base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94" name="Google Shape;194;p154"/>
          <p:cNvSpPr/>
          <p:nvPr/>
        </p:nvSpPr>
        <p:spPr>
          <a:xfrm>
            <a:off x="2412477" y="1280425"/>
            <a:ext cx="2737500" cy="40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Enjeux liés aux ressources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Aurore </a:t>
            </a:r>
            <a:r>
              <a:rPr kumimoji="0" lang="fr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Richel</a:t>
            </a:r>
            <a:r>
              <a:rPr kumimoji="0" lang="fr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 U</a:t>
            </a:r>
            <a:r>
              <a:rPr kumimoji="0" lang="fr-BE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l</a:t>
            </a:r>
            <a:r>
              <a:rPr kumimoji="0" lang="fr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iège</a:t>
            </a:r>
            <a:r>
              <a:rPr kumimoji="0" lang="fr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 - Gembloux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95" name="Google Shape;195;p154"/>
          <p:cNvSpPr/>
          <p:nvPr/>
        </p:nvSpPr>
        <p:spPr>
          <a:xfrm>
            <a:off x="2447996" y="4760400"/>
            <a:ext cx="2701800" cy="30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DÎNER en Camp de base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96" name="Google Shape;196;p154"/>
          <p:cNvSpPr/>
          <p:nvPr/>
        </p:nvSpPr>
        <p:spPr>
          <a:xfrm>
            <a:off x="2412441" y="690656"/>
            <a:ext cx="2737500" cy="52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Enjeux bio-climatiques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Global :François Gemenne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Jean-Luc Crucke (Ministre fédéral du Climat)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Belgique : Climact + Jill Peeters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97" name="Google Shape;197;p154"/>
          <p:cNvSpPr txBox="1"/>
          <p:nvPr/>
        </p:nvSpPr>
        <p:spPr>
          <a:xfrm>
            <a:off x="2586100" y="49975"/>
            <a:ext cx="273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r>
              <a:rPr kumimoji="0" lang="fr" sz="1400" b="1" i="0" u="none" strike="noStrike" kern="0" cap="none" spc="0" normalizeH="0" baseline="0" noProof="0">
                <a:ln>
                  <a:noFill/>
                </a:ln>
                <a:solidFill>
                  <a:srgbClr val="3E3C3A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22 janvier : 8h30-22h30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3E3C3A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8" name="Google Shape;198;p154"/>
          <p:cNvSpPr/>
          <p:nvPr/>
        </p:nvSpPr>
        <p:spPr>
          <a:xfrm>
            <a:off x="2448039" y="2660200"/>
            <a:ext cx="2701800" cy="23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fr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DÉJEUNER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99" name="Google Shape;199;p154"/>
          <p:cNvSpPr/>
          <p:nvPr/>
        </p:nvSpPr>
        <p:spPr>
          <a:xfrm>
            <a:off x="5354855" y="462625"/>
            <a:ext cx="2624100" cy="17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fr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ACCUEIL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00" name="Google Shape;200;p154"/>
          <p:cNvSpPr/>
          <p:nvPr/>
        </p:nvSpPr>
        <p:spPr>
          <a:xfrm>
            <a:off x="5323595" y="2945624"/>
            <a:ext cx="2624100" cy="760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3ème Camp de base</a:t>
            </a:r>
            <a:endParaRPr kumimoji="0" sz="1100" b="0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01" name="Google Shape;201;p154"/>
          <p:cNvSpPr/>
          <p:nvPr/>
        </p:nvSpPr>
        <p:spPr>
          <a:xfrm>
            <a:off x="5354855" y="4725850"/>
            <a:ext cx="2589900" cy="307800"/>
          </a:xfrm>
          <a:prstGeom prst="rect">
            <a:avLst/>
          </a:prstGeom>
          <a:solidFill>
            <a:srgbClr val="134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Clotûre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02" name="Google Shape;202;p154"/>
          <p:cNvSpPr txBox="1"/>
          <p:nvPr/>
        </p:nvSpPr>
        <p:spPr>
          <a:xfrm>
            <a:off x="5179660" y="62150"/>
            <a:ext cx="273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r>
              <a:rPr kumimoji="0" lang="fr" sz="1400" b="1" i="0" u="none" strike="noStrike" kern="0" cap="none" spc="0" normalizeH="0" baseline="0" noProof="0">
                <a:ln>
                  <a:noFill/>
                </a:ln>
                <a:solidFill>
                  <a:srgbClr val="3E3C3A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23 janvier : 8h15 - 18h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3E3C3A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3" name="Google Shape;203;p154"/>
          <p:cNvSpPr/>
          <p:nvPr/>
        </p:nvSpPr>
        <p:spPr>
          <a:xfrm>
            <a:off x="5323595" y="2666253"/>
            <a:ext cx="2624100" cy="23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fr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DÉJEUNER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04" name="Google Shape;204;p154"/>
          <p:cNvSpPr/>
          <p:nvPr/>
        </p:nvSpPr>
        <p:spPr>
          <a:xfrm>
            <a:off x="5354850" y="3726475"/>
            <a:ext cx="2589900" cy="678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Appel à l'action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Sandrine Dixson Declève (Club de Rome) - Anuna Dewever / Adélaïde Charlier - David van Reybroeck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05" name="Google Shape;205;p154"/>
          <p:cNvSpPr/>
          <p:nvPr/>
        </p:nvSpPr>
        <p:spPr>
          <a:xfrm>
            <a:off x="8031901" y="462625"/>
            <a:ext cx="1014900" cy="678300"/>
          </a:xfrm>
          <a:prstGeom prst="roundRect">
            <a:avLst>
              <a:gd name="adj" fmla="val 16667"/>
            </a:avLst>
          </a:prstGeom>
          <a:solidFill>
            <a:srgbClr val="9E9E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fr" sz="1000" b="0" i="0" u="none" strike="noStrike" kern="0" cap="none" spc="0" normalizeH="0" baseline="0" noProof="0">
                <a:ln>
                  <a:noFill/>
                </a:ln>
                <a:solidFill>
                  <a:srgbClr val="F5F2EE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Programme susceptible d’évolution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5F2EE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6" name="Google Shape;206;p154"/>
          <p:cNvSpPr/>
          <p:nvPr/>
        </p:nvSpPr>
        <p:spPr>
          <a:xfrm>
            <a:off x="5354870" y="1181323"/>
            <a:ext cx="2624100" cy="35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Imaginons 2050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Nathanaël Wallenhorst UCO  « 2049 »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Bas Smets / Leen Goorissen / Scénarii Climact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07" name="Google Shape;207;p154"/>
          <p:cNvSpPr/>
          <p:nvPr/>
        </p:nvSpPr>
        <p:spPr>
          <a:xfrm>
            <a:off x="2430258" y="1798800"/>
            <a:ext cx="2701800" cy="35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Enjeux biodiversité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Thierry Hance UCLouvain 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08" name="Google Shape;208;p154"/>
          <p:cNvSpPr/>
          <p:nvPr/>
        </p:nvSpPr>
        <p:spPr>
          <a:xfrm>
            <a:off x="2430223" y="2217179"/>
            <a:ext cx="2701800" cy="40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Enjeux liés à l'eau et aux sols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Aurore Degré </a:t>
            </a:r>
            <a:r>
              <a:rPr kumimoji="0" lang="fr" sz="7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ULiège</a:t>
            </a:r>
            <a:r>
              <a:rPr kumimoji="0" lang="fr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 + </a:t>
            </a:r>
            <a:r>
              <a:rPr kumimoji="0" lang="fr" sz="7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Nl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09" name="Google Shape;209;p154"/>
          <p:cNvSpPr/>
          <p:nvPr/>
        </p:nvSpPr>
        <p:spPr>
          <a:xfrm>
            <a:off x="2448039" y="3878875"/>
            <a:ext cx="2701800" cy="52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800" b="0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La Belgique et l’entreprise face à leurs limites 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Aurore Brunson  - CERAC </a:t>
            </a:r>
            <a:br>
              <a:rPr kumimoji="0" lang="fr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kumimoji="0" lang="fr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Bruno Colmant PHD </a:t>
            </a:r>
            <a:endParaRPr kumimoji="0" sz="800" b="0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10" name="Google Shape;210;p154"/>
          <p:cNvSpPr/>
          <p:nvPr/>
        </p:nvSpPr>
        <p:spPr>
          <a:xfrm>
            <a:off x="5354870" y="706581"/>
            <a:ext cx="2624100" cy="434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Comprendre nos croyances pour les lâcher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" sz="8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Axel Cleeremans - ULB /Colorado-Boulder</a:t>
            </a:r>
            <a:endParaRPr kumimoji="0" sz="800" b="0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11" name="Google Shape;211;p154"/>
          <p:cNvSpPr/>
          <p:nvPr/>
        </p:nvSpPr>
        <p:spPr>
          <a:xfrm>
            <a:off x="2448041" y="4419650"/>
            <a:ext cx="2701800" cy="3540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Film + Débat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Une fois que tu sais + David van Reybrouck 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12" name="Google Shape;212;p154"/>
          <p:cNvSpPr/>
          <p:nvPr/>
        </p:nvSpPr>
        <p:spPr>
          <a:xfrm>
            <a:off x="5337750" y="1586175"/>
            <a:ext cx="2624100" cy="434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L’entreprise d’avenir - L’avenir de l’entreprise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Barbara Goffin – </a:t>
            </a:r>
            <a:r>
              <a:rPr kumimoji="0" lang="fr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BeDonut</a:t>
            </a:r>
            <a:endParaRPr kumimoji="0" lang="fr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-BE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Aurore </a:t>
            </a:r>
            <a:r>
              <a:rPr kumimoji="0" lang="fr-BE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Fransolet</a:t>
            </a:r>
            <a:r>
              <a:rPr kumimoji="0" lang="fr-BE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kumimoji="0" lang="fr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 (ULB) – </a:t>
            </a:r>
            <a:r>
              <a:rPr kumimoji="0" lang="fr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Well</a:t>
            </a:r>
            <a:r>
              <a:rPr kumimoji="0" lang="fr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kumimoji="0" lang="fr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being</a:t>
            </a:r>
            <a:r>
              <a:rPr kumimoji="0" lang="fr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kumimoji="0" lang="fr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economy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13" name="Google Shape;213;p154"/>
          <p:cNvSpPr/>
          <p:nvPr/>
        </p:nvSpPr>
        <p:spPr>
          <a:xfrm>
            <a:off x="5337750" y="2119747"/>
            <a:ext cx="2624100" cy="434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Panel inspiration : "Ils l'ont fait" 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Eric Duverger + alumni CEC + Steven Beckers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14" name="Google Shape;214;p154"/>
          <p:cNvSpPr/>
          <p:nvPr/>
        </p:nvSpPr>
        <p:spPr>
          <a:xfrm>
            <a:off x="5340705" y="4402075"/>
            <a:ext cx="2589900" cy="3078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fr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Inclusion-déclusion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" name="Google Shape;870;g2a1f6c311c4_0_235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099924" y="1080875"/>
            <a:ext cx="5153024" cy="2972225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g2a1f6c311c4_0_235"/>
          <p:cNvSpPr txBox="1"/>
          <p:nvPr/>
        </p:nvSpPr>
        <p:spPr>
          <a:xfrm>
            <a:off x="3201750" y="629550"/>
            <a:ext cx="3351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fr" sz="4100" b="1" i="0" u="none" strike="noStrike" cap="none">
                <a:solidFill>
                  <a:srgbClr val="17A5DF"/>
                </a:solidFill>
                <a:latin typeface="Antonio"/>
                <a:ea typeface="Antonio"/>
                <a:cs typeface="Antonio"/>
                <a:sym typeface="Antonio"/>
              </a:rPr>
              <a:t>1</a:t>
            </a:r>
            <a:endParaRPr sz="4100" b="1" i="0" u="none" strike="noStrike" cap="none">
              <a:solidFill>
                <a:srgbClr val="17A5DF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872" name="Google Shape;872;g2a1f6c311c4_0_235"/>
          <p:cNvSpPr txBox="1"/>
          <p:nvPr/>
        </p:nvSpPr>
        <p:spPr>
          <a:xfrm>
            <a:off x="3201750" y="2348725"/>
            <a:ext cx="3351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fr" sz="4100" b="1" i="0" u="none" strike="noStrike" cap="none">
                <a:solidFill>
                  <a:srgbClr val="33C192"/>
                </a:solidFill>
                <a:latin typeface="Antonio"/>
                <a:ea typeface="Antonio"/>
                <a:cs typeface="Antonio"/>
                <a:sym typeface="Antonio"/>
              </a:rPr>
              <a:t>2</a:t>
            </a:r>
            <a:endParaRPr sz="4100" b="1" i="0" u="none" strike="noStrike" cap="none">
              <a:solidFill>
                <a:srgbClr val="33C192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873" name="Google Shape;873;g2a1f6c311c4_0_235"/>
          <p:cNvSpPr txBox="1"/>
          <p:nvPr/>
        </p:nvSpPr>
        <p:spPr>
          <a:xfrm>
            <a:off x="3201750" y="3727475"/>
            <a:ext cx="3351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fr" sz="4100" b="1" i="0" u="none" strike="noStrike" cap="none">
                <a:solidFill>
                  <a:srgbClr val="53BD31"/>
                </a:solidFill>
                <a:latin typeface="Antonio"/>
                <a:ea typeface="Antonio"/>
                <a:cs typeface="Antonio"/>
                <a:sym typeface="Antonio"/>
              </a:rPr>
              <a:t>3</a:t>
            </a:r>
            <a:endParaRPr sz="4100" b="1" i="0" u="none" strike="noStrike" cap="none">
              <a:solidFill>
                <a:srgbClr val="53BD3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874" name="Google Shape;874;g2a1f6c311c4_0_235"/>
          <p:cNvSpPr txBox="1"/>
          <p:nvPr/>
        </p:nvSpPr>
        <p:spPr>
          <a:xfrm>
            <a:off x="3621975" y="2708325"/>
            <a:ext cx="51993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rgbClr val="33C192"/>
                </a:solidFill>
                <a:latin typeface="Poppins"/>
                <a:ea typeface="Poppins"/>
                <a:cs typeface="Poppins"/>
                <a:sym typeface="Poppins"/>
              </a:rPr>
              <a:t>de résilience territoriale ou sectorielle co-construits et livrés par les participants à l’issue du parcours.</a:t>
            </a:r>
            <a:endParaRPr sz="1200" b="0" i="0" u="none" strike="noStrike" cap="none">
              <a:solidFill>
                <a:srgbClr val="33C19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5" name="Google Shape;875;g2a1f6c311c4_0_235"/>
          <p:cNvSpPr txBox="1"/>
          <p:nvPr/>
        </p:nvSpPr>
        <p:spPr>
          <a:xfrm>
            <a:off x="3621975" y="987886"/>
            <a:ext cx="5070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rgbClr val="17A5DF"/>
                </a:solidFill>
                <a:latin typeface="Poppins"/>
                <a:ea typeface="Poppins"/>
                <a:cs typeface="Poppins"/>
                <a:sym typeface="Poppins"/>
              </a:rPr>
              <a:t>concrète et ambitieuse pour repenser le modèle d’affaire de son organisation dans le cadre des limites planétaires, dans une version publiable pour contribuer au bien commun.</a:t>
            </a:r>
            <a:endParaRPr sz="1200" b="0" i="0" u="none" strike="noStrike" cap="none">
              <a:solidFill>
                <a:srgbClr val="17A5D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6" name="Google Shape;876;g2a1f6c311c4_0_235"/>
          <p:cNvSpPr txBox="1"/>
          <p:nvPr/>
        </p:nvSpPr>
        <p:spPr>
          <a:xfrm>
            <a:off x="3621975" y="4077084"/>
            <a:ext cx="50706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rgbClr val="53BD31"/>
                </a:solidFill>
                <a:latin typeface="Poppins"/>
                <a:ea typeface="Poppins"/>
                <a:cs typeface="Poppins"/>
                <a:sym typeface="Poppins"/>
              </a:rPr>
              <a:t>vécus entre le début et la fin de parcours témoignant des transformations personnelles.</a:t>
            </a:r>
            <a:endParaRPr sz="1200" b="0" i="0" u="none" strike="noStrike" cap="none">
              <a:solidFill>
                <a:srgbClr val="53BD3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7" name="Google Shape;877;g2a1f6c311c4_0_235"/>
          <p:cNvSpPr txBox="1"/>
          <p:nvPr/>
        </p:nvSpPr>
        <p:spPr>
          <a:xfrm>
            <a:off x="3621975" y="629555"/>
            <a:ext cx="4688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UNE FEUILLE DE ROUTE</a:t>
            </a:r>
            <a:endParaRPr sz="20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8" name="Google Shape;878;g2a1f6c311c4_0_235"/>
          <p:cNvSpPr txBox="1"/>
          <p:nvPr/>
        </p:nvSpPr>
        <p:spPr>
          <a:xfrm>
            <a:off x="3621975" y="2348719"/>
            <a:ext cx="5134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DES PROJETS COOPÉRATIFS</a:t>
            </a:r>
            <a:endParaRPr sz="20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9" name="Google Shape;879;g2a1f6c311c4_0_235"/>
          <p:cNvSpPr txBox="1"/>
          <p:nvPr/>
        </p:nvSpPr>
        <p:spPr>
          <a:xfrm>
            <a:off x="3621975" y="3727466"/>
            <a:ext cx="4688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RÉCITS DES SURSAUTS</a:t>
            </a:r>
            <a:endParaRPr sz="20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0" name="Google Shape;880;g2a1f6c311c4_0_235"/>
          <p:cNvSpPr txBox="1"/>
          <p:nvPr/>
        </p:nvSpPr>
        <p:spPr>
          <a:xfrm>
            <a:off x="225450" y="1739400"/>
            <a:ext cx="2593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" sz="4800" b="1" i="0" u="none" strike="noStrike" cap="none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LIVRABLES</a:t>
            </a:r>
            <a:endParaRPr sz="4800" b="1" i="0" u="none" strike="noStrike" cap="none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881" name="Google Shape;881;g2a1f6c311c4_0_235"/>
          <p:cNvSpPr txBox="1"/>
          <p:nvPr/>
        </p:nvSpPr>
        <p:spPr>
          <a:xfrm>
            <a:off x="225450" y="2394400"/>
            <a:ext cx="27375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" sz="1500" b="0" i="0" u="none" strike="noStrike" cap="none">
                <a:solidFill>
                  <a:srgbClr val="53BD31"/>
                </a:solidFill>
                <a:latin typeface="Antonio"/>
                <a:ea typeface="Antonio"/>
                <a:cs typeface="Antonio"/>
                <a:sym typeface="Antonio"/>
              </a:rPr>
              <a:t>DU PARCOURS</a:t>
            </a:r>
            <a:endParaRPr sz="1500" b="0" i="0" u="none" strike="noStrike" cap="none">
              <a:solidFill>
                <a:srgbClr val="F5F2EE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2cfb5f3e181_0_0"/>
          <p:cNvSpPr/>
          <p:nvPr/>
        </p:nvSpPr>
        <p:spPr>
          <a:xfrm>
            <a:off x="5241250" y="0"/>
            <a:ext cx="3902700" cy="51435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blurRad="100013" dist="1905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7" name="Google Shape;887;g2cfb5f3e181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925" y="1193575"/>
            <a:ext cx="4819549" cy="2385075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Google Shape;888;g2cfb5f3e181_0_0"/>
          <p:cNvSpPr/>
          <p:nvPr/>
        </p:nvSpPr>
        <p:spPr>
          <a:xfrm>
            <a:off x="222925" y="3654850"/>
            <a:ext cx="4819500" cy="132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g2cfb5f3e181_0_0"/>
          <p:cNvSpPr txBox="1"/>
          <p:nvPr/>
        </p:nvSpPr>
        <p:spPr>
          <a:xfrm>
            <a:off x="829350" y="3923700"/>
            <a:ext cx="41094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" sz="1500" b="0" i="0" u="none" strike="noStrike" cap="none">
                <a:solidFill>
                  <a:srgbClr val="FFFFFF"/>
                </a:solidFill>
                <a:latin typeface="Antonio ExtraLight"/>
                <a:ea typeface="Antonio ExtraLight"/>
                <a:cs typeface="Antonio ExtraLight"/>
                <a:sym typeface="Antonio ExtraLight"/>
              </a:rPr>
              <a:t>Question générative</a:t>
            </a:r>
            <a:endParaRPr sz="1500" b="0" i="0" u="none" strike="noStrike" cap="none">
              <a:solidFill>
                <a:srgbClr val="FFFFFF"/>
              </a:solidFill>
              <a:latin typeface="Antonio ExtraLight"/>
              <a:ea typeface="Antonio ExtraLight"/>
              <a:cs typeface="Antonio ExtraLight"/>
              <a:sym typeface="Antonio ExtraLight"/>
            </a:endParaRPr>
          </a:p>
        </p:txBody>
      </p:sp>
      <p:sp>
        <p:nvSpPr>
          <p:cNvPr id="890" name="Google Shape;890;g2cfb5f3e181_0_0"/>
          <p:cNvSpPr txBox="1"/>
          <p:nvPr/>
        </p:nvSpPr>
        <p:spPr>
          <a:xfrm>
            <a:off x="829350" y="4228500"/>
            <a:ext cx="38559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800" b="0" i="0" u="none" strike="noStrike" cap="non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Comment Renault Trucks devient un fournisseur de solutions de transport à basse empreinte carbone et ressources, et accompagne la baisse du nombre de camions sur les routes et la réduction du nombre de kilomètres qu’ils parcourent.</a:t>
            </a:r>
            <a:endParaRPr sz="800" b="0" i="0" u="none" strike="noStrike" cap="none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891" name="Google Shape;891;g2cfb5f3e181_0_0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314" y="3831248"/>
            <a:ext cx="366322" cy="431100"/>
          </a:xfrm>
          <a:prstGeom prst="rect">
            <a:avLst/>
          </a:prstGeom>
          <a:noFill/>
          <a:ln>
            <a:noFill/>
          </a:ln>
        </p:spPr>
      </p:pic>
      <p:sp>
        <p:nvSpPr>
          <p:cNvPr id="892" name="Google Shape;892;g2cfb5f3e181_0_0"/>
          <p:cNvSpPr txBox="1"/>
          <p:nvPr/>
        </p:nvSpPr>
        <p:spPr>
          <a:xfrm>
            <a:off x="5480725" y="2629075"/>
            <a:ext cx="3384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53BD31"/>
                </a:solidFill>
                <a:latin typeface="Antonio ExtraLight"/>
                <a:ea typeface="Antonio ExtraLight"/>
                <a:cs typeface="Antonio ExtraLight"/>
                <a:sym typeface="Antonio ExtraLight"/>
              </a:rPr>
              <a:t>LES 4 MESURES PHARES</a:t>
            </a:r>
            <a:endParaRPr sz="1400" b="0" i="0" u="none" strike="noStrike" cap="none">
              <a:solidFill>
                <a:srgbClr val="53BD31"/>
              </a:solidFill>
              <a:latin typeface="Antonio ExtraLight"/>
              <a:ea typeface="Antonio ExtraLight"/>
              <a:cs typeface="Antonio ExtraLight"/>
              <a:sym typeface="Antonio ExtraLight"/>
            </a:endParaRPr>
          </a:p>
        </p:txBody>
      </p:sp>
      <p:sp>
        <p:nvSpPr>
          <p:cNvPr id="893" name="Google Shape;893;g2cfb5f3e181_0_0"/>
          <p:cNvSpPr txBox="1"/>
          <p:nvPr/>
        </p:nvSpPr>
        <p:spPr>
          <a:xfrm>
            <a:off x="5510019" y="2975550"/>
            <a:ext cx="33555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172800" marR="0" lvl="0" indent="-1202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Char char="➔"/>
            </a:pPr>
            <a:r>
              <a:rPr lang="fr" sz="11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Stopper la Logique volumique</a:t>
            </a:r>
            <a:br>
              <a:rPr lang="fr" sz="11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1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72800" marR="0" lvl="0" indent="-1202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Char char="➔"/>
            </a:pPr>
            <a:r>
              <a:rPr lang="fr" sz="11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Tripler la durée de vie d’un camion en le réparant (objectif 1M km vs 350km)</a:t>
            </a:r>
            <a:br>
              <a:rPr lang="fr" sz="11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1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72800" marR="0" lvl="0" indent="-1202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Char char="➔"/>
            </a:pPr>
            <a:r>
              <a:rPr lang="fr" sz="11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Mieux remplir les camions pour ne pas rouler à vide en vendant moins de camions</a:t>
            </a:r>
            <a:br>
              <a:rPr lang="fr" sz="11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1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72800" marR="0" lvl="0" indent="-1202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Char char="➔"/>
            </a:pPr>
            <a:r>
              <a:rPr lang="fr" sz="11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Décarboner les camions : électrifier, bio-carburants….</a:t>
            </a:r>
            <a:endParaRPr sz="11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94" name="Google Shape;894;g2cfb5f3e181_0_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9816" y="297348"/>
            <a:ext cx="775800" cy="7758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95" name="Google Shape;895;g2cfb5f3e181_0_0"/>
          <p:cNvSpPr txBox="1"/>
          <p:nvPr/>
        </p:nvSpPr>
        <p:spPr>
          <a:xfrm>
            <a:off x="7390025" y="1959600"/>
            <a:ext cx="149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" sz="900" b="0" i="0" u="none" strike="noStrike" cap="none">
                <a:solidFill>
                  <a:srgbClr val="53BD31"/>
                </a:solidFill>
                <a:latin typeface="Poppins"/>
                <a:ea typeface="Poppins"/>
                <a:cs typeface="Poppins"/>
                <a:sym typeface="Poppins"/>
              </a:rPr>
              <a:t>CHRISTOPHE MARTIN </a:t>
            </a:r>
            <a:r>
              <a:rPr lang="fr" sz="900" b="0" i="0" u="none" strike="noStrike" cap="none">
                <a:solidFill>
                  <a:srgbClr val="F5F2EE"/>
                </a:solidFill>
                <a:latin typeface="Poppins"/>
                <a:ea typeface="Poppins"/>
                <a:cs typeface="Poppins"/>
                <a:sym typeface="Poppins"/>
              </a:rPr>
              <a:t>PDG de Renault Trucks</a:t>
            </a:r>
            <a:endParaRPr sz="900" b="0" i="0" u="none" strike="noStrike" cap="none">
              <a:solidFill>
                <a:srgbClr val="F5F2E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6" name="Google Shape;896;g2cfb5f3e181_0_0"/>
          <p:cNvSpPr txBox="1"/>
          <p:nvPr/>
        </p:nvSpPr>
        <p:spPr>
          <a:xfrm>
            <a:off x="5504925" y="1299150"/>
            <a:ext cx="33849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800" b="0" i="0" u="none" strike="noStrike" cap="non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Ce parcours, à la fois émotionnel et structurant, me permet de lancer en confiance, un vrai virage dans mon organisation et plus largement dans notre écosystème.</a:t>
            </a:r>
            <a:endParaRPr sz="800" b="0" i="0" u="none" strike="noStrike" cap="non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800" b="0" i="0" u="none" strike="noStrike" cap="non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Les premiers retours de nos équipes sont très positifs et nous incitent à aller plus loin.</a:t>
            </a:r>
            <a:endParaRPr sz="800" b="0" i="0" u="none" strike="noStrike" cap="non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897" name="Google Shape;897;g2cfb5f3e181_0_0"/>
          <p:cNvSpPr txBox="1"/>
          <p:nvPr/>
        </p:nvSpPr>
        <p:spPr>
          <a:xfrm>
            <a:off x="5943800" y="683000"/>
            <a:ext cx="294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0" i="1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“Pour moi, c’est très clair, il y aura un avant et un après CEC ! Ce mouvement me permet de lancer un vrai virage dans mon organisation”</a:t>
            </a:r>
            <a:endParaRPr sz="1000" b="0" i="1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8" name="Google Shape;898;g2cfb5f3e181_0_0"/>
          <p:cNvSpPr txBox="1"/>
          <p:nvPr/>
        </p:nvSpPr>
        <p:spPr>
          <a:xfrm>
            <a:off x="5557105" y="4654870"/>
            <a:ext cx="27720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9" name="Google Shape;899;g2cfb5f3e181_0_0"/>
          <p:cNvSpPr txBox="1"/>
          <p:nvPr/>
        </p:nvSpPr>
        <p:spPr>
          <a:xfrm>
            <a:off x="222925" y="660226"/>
            <a:ext cx="35559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r" sz="2600" b="0" i="0" u="none" strike="noStrike" cap="none">
                <a:solidFill>
                  <a:srgbClr val="53BD31"/>
                </a:solidFill>
                <a:latin typeface="Antonio SemiBold"/>
                <a:ea typeface="Antonio SemiBold"/>
                <a:cs typeface="Antonio SemiBold"/>
                <a:sym typeface="Antonio SemiBold"/>
              </a:rPr>
              <a:t>FEUILLE DE ROUTE</a:t>
            </a:r>
            <a:endParaRPr sz="2600" b="0" i="0" u="none" strike="noStrike" cap="none">
              <a:solidFill>
                <a:srgbClr val="53BD31"/>
              </a:solidFill>
              <a:latin typeface="Antonio SemiBold"/>
              <a:ea typeface="Antonio SemiBold"/>
              <a:cs typeface="Antonio SemiBold"/>
              <a:sym typeface="Antonio SemiBold"/>
            </a:endParaRPr>
          </a:p>
        </p:txBody>
      </p:sp>
      <p:sp>
        <p:nvSpPr>
          <p:cNvPr id="900" name="Google Shape;900;g2cfb5f3e181_0_0"/>
          <p:cNvSpPr txBox="1"/>
          <p:nvPr/>
        </p:nvSpPr>
        <p:spPr>
          <a:xfrm>
            <a:off x="222925" y="373627"/>
            <a:ext cx="3555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" sz="1600" b="0" i="0" u="none" strike="noStrike" cap="none">
                <a:solidFill>
                  <a:srgbClr val="53BD31"/>
                </a:solidFill>
                <a:latin typeface="Antonio ExtraLight"/>
                <a:ea typeface="Antonio ExtraLight"/>
                <a:cs typeface="Antonio ExtraLight"/>
                <a:sym typeface="Antonio ExtraLight"/>
              </a:rPr>
              <a:t>EXEMPLE DE</a:t>
            </a:r>
            <a:endParaRPr sz="1600" b="0" i="0" u="none" strike="noStrike" cap="none">
              <a:solidFill>
                <a:srgbClr val="53BD31"/>
              </a:solidFill>
              <a:latin typeface="Antonio ExtraLight"/>
              <a:ea typeface="Antonio ExtraLight"/>
              <a:cs typeface="Antonio ExtraLight"/>
              <a:sym typeface="Antonio Extra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5" name="Google Shape;905;p12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>
            <a:off x="0" y="68025"/>
            <a:ext cx="3877901" cy="50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1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725" y="1699200"/>
            <a:ext cx="5186299" cy="291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56999" y="422425"/>
            <a:ext cx="3192900" cy="4547825"/>
          </a:xfrm>
          <a:prstGeom prst="rect">
            <a:avLst/>
          </a:prstGeom>
          <a:noFill/>
          <a:ln>
            <a:noFill/>
          </a:ln>
        </p:spPr>
      </p:pic>
      <p:sp>
        <p:nvSpPr>
          <p:cNvPr id="908" name="Google Shape;908;p12"/>
          <p:cNvSpPr txBox="1"/>
          <p:nvPr/>
        </p:nvSpPr>
        <p:spPr>
          <a:xfrm>
            <a:off x="370725" y="422425"/>
            <a:ext cx="4786800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2700" b="1" i="0" u="none" strike="noStrike" cap="none">
                <a:solidFill>
                  <a:srgbClr val="1AF059"/>
                </a:solidFill>
                <a:latin typeface="Antonio"/>
                <a:ea typeface="Antonio"/>
                <a:cs typeface="Antonio"/>
                <a:sym typeface="Antonio"/>
              </a:rPr>
              <a:t>REMISE DES 150 FEUILLES DE ROUTE AU GOUVERNEMENT</a:t>
            </a:r>
            <a:endParaRPr sz="5900" b="1" i="0" u="none" strike="noStrike" cap="none">
              <a:solidFill>
                <a:srgbClr val="1AF059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2a1f6c311c4_0_376"/>
          <p:cNvSpPr/>
          <p:nvPr/>
        </p:nvSpPr>
        <p:spPr>
          <a:xfrm flipH="1">
            <a:off x="5158800" y="0"/>
            <a:ext cx="39852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g2a1f6c311c4_0_376"/>
          <p:cNvSpPr txBox="1"/>
          <p:nvPr/>
        </p:nvSpPr>
        <p:spPr>
          <a:xfrm>
            <a:off x="296825" y="1023525"/>
            <a:ext cx="4418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" sz="4800" b="0" i="0" u="none" strike="noStrike" cap="none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DE </a:t>
            </a:r>
            <a:r>
              <a:rPr lang="fr" sz="4800" b="0" i="0" u="none" strike="noStrike" cap="none">
                <a:solidFill>
                  <a:srgbClr val="53BD31"/>
                </a:solidFill>
                <a:latin typeface="Antonio"/>
                <a:ea typeface="Antonio"/>
                <a:cs typeface="Antonio"/>
                <a:sym typeface="Antonio"/>
              </a:rPr>
              <a:t>HAUT NIVEAU</a:t>
            </a:r>
            <a:r>
              <a:rPr lang="fr" sz="1800" b="0" i="0" u="none" strike="noStrike" cap="none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 </a:t>
            </a:r>
            <a:endParaRPr sz="1400" b="0" i="0" u="none" strike="noStrike" cap="none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942" name="Google Shape;942;g2a1f6c311c4_0_376"/>
          <p:cNvSpPr txBox="1"/>
          <p:nvPr/>
        </p:nvSpPr>
        <p:spPr>
          <a:xfrm>
            <a:off x="296825" y="758750"/>
            <a:ext cx="4129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fr" sz="2200" b="0" i="0" u="none" strike="noStrike" cap="none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UN ACCOMPAGNEMENT</a:t>
            </a:r>
            <a:endParaRPr sz="2200" b="0" i="0" u="none" strike="noStrike" cap="none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943" name="Google Shape;943;g2a1f6c311c4_0_376"/>
          <p:cNvSpPr txBox="1"/>
          <p:nvPr/>
        </p:nvSpPr>
        <p:spPr>
          <a:xfrm>
            <a:off x="296825" y="2006400"/>
            <a:ext cx="43419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Les meilleurs acteurs et spécialistes pour l’</a:t>
            </a:r>
            <a:r>
              <a:rPr lang="fr" sz="1200" b="0" i="0" u="none" strike="noStrike" cap="none">
                <a:solidFill>
                  <a:srgbClr val="53BD3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inspiration</a:t>
            </a:r>
            <a:r>
              <a:rPr lang="fr" sz="12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des outils et méthodes pour</a:t>
            </a:r>
            <a:r>
              <a:rPr lang="fr" sz="1200" b="0" i="0" u="none" strike="noStrike" cap="none">
                <a:solidFill>
                  <a:srgbClr val="F5F2EE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fr" sz="1200" b="0" i="0" u="none" strike="noStrike" cap="none">
                <a:solidFill>
                  <a:srgbClr val="53BD3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l’action concrète</a:t>
            </a:r>
            <a:r>
              <a:rPr lang="fr" sz="12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b="0" i="0" u="none" strike="noStrike" cap="none">
              <a:solidFill>
                <a:srgbClr val="255BD8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L’intelligence collective au service de la</a:t>
            </a:r>
            <a:r>
              <a:rPr lang="fr" sz="1200" b="0" i="0" u="none" strike="noStrike" cap="none">
                <a:solidFill>
                  <a:srgbClr val="F5F2EE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fr" sz="1200" b="0" i="0" u="none" strike="noStrike" cap="none">
                <a:solidFill>
                  <a:srgbClr val="53BD3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transformation de l’entreprise  et du territoire</a:t>
            </a:r>
            <a:r>
              <a:rPr lang="fr" sz="12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rgbClr val="53BD3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Intelligence collective</a:t>
            </a:r>
            <a:r>
              <a:rPr lang="fr" sz="1200" b="0" i="0" u="none" strike="noStrike" cap="none">
                <a:solidFill>
                  <a:srgbClr val="53BD3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fr" sz="12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et</a:t>
            </a:r>
            <a:r>
              <a:rPr lang="fr" sz="1200" b="0" i="0" u="none" strike="noStrike" cap="none">
                <a:solidFill>
                  <a:srgbClr val="F5F2EE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fr" sz="1200" b="0" i="0" u="none" strike="noStrike" cap="none">
                <a:solidFill>
                  <a:srgbClr val="53BD3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accompagnement individuel</a:t>
            </a:r>
            <a:r>
              <a:rPr lang="fr" sz="1200" b="0" i="0" u="none" strike="noStrike" cap="none">
                <a:solidFill>
                  <a:srgbClr val="53BD3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fr" sz="12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par des coachs / facilitateurs professionnels et formés à la méthode CEC.</a:t>
            </a:r>
            <a:endParaRPr sz="12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Intégrer une</a:t>
            </a:r>
            <a:r>
              <a:rPr lang="fr" sz="1200" b="0" i="0" u="none" strike="noStrike" cap="none">
                <a:solidFill>
                  <a:srgbClr val="F5F2EE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fr" sz="1200" b="0" i="0" u="none" strike="noStrike" cap="none">
                <a:solidFill>
                  <a:srgbClr val="53BD3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communauté de dirigeants engagés</a:t>
            </a:r>
            <a:r>
              <a:rPr lang="fr" sz="12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b="0" i="0" u="none" strike="noStrike" cap="none">
              <a:solidFill>
                <a:srgbClr val="255BD8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255BD8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4" name="Google Shape;944;g2a1f6c311c4_0_376"/>
          <p:cNvSpPr txBox="1"/>
          <p:nvPr/>
        </p:nvSpPr>
        <p:spPr>
          <a:xfrm>
            <a:off x="5427688" y="988650"/>
            <a:ext cx="867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fr" sz="3800" b="1" i="0" u="none" strike="noStrike" cap="none">
                <a:solidFill>
                  <a:srgbClr val="53BD31"/>
                </a:solidFill>
                <a:latin typeface="Antonio"/>
                <a:ea typeface="Antonio"/>
                <a:cs typeface="Antonio"/>
                <a:sym typeface="Antonio"/>
              </a:rPr>
              <a:t>8.8</a:t>
            </a:r>
            <a:endParaRPr sz="3800" b="1" i="0" u="none" strike="noStrike" cap="none">
              <a:solidFill>
                <a:srgbClr val="53BD3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945" name="Google Shape;945;g2a1f6c311c4_0_376"/>
          <p:cNvSpPr txBox="1"/>
          <p:nvPr/>
        </p:nvSpPr>
        <p:spPr>
          <a:xfrm>
            <a:off x="6517375" y="1014300"/>
            <a:ext cx="2233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0" i="0" u="none" strike="noStrike" cap="none">
                <a:solidFill>
                  <a:srgbClr val="3E3C3A"/>
                </a:solidFill>
                <a:latin typeface="Poppins"/>
                <a:ea typeface="Poppins"/>
                <a:cs typeface="Poppins"/>
                <a:sym typeface="Poppins"/>
              </a:rPr>
              <a:t>C’est la </a:t>
            </a:r>
            <a:r>
              <a:rPr lang="fr" sz="1000" b="1" i="0" u="none" strike="noStrike" cap="none">
                <a:solidFill>
                  <a:srgbClr val="3E3C3A"/>
                </a:solidFill>
                <a:latin typeface="Poppins"/>
                <a:ea typeface="Poppins"/>
                <a:cs typeface="Poppins"/>
                <a:sym typeface="Poppins"/>
              </a:rPr>
              <a:t>note de satisfaction </a:t>
            </a:r>
            <a:r>
              <a:rPr lang="fr" sz="1000" b="0" i="0" u="none" strike="noStrike" cap="none">
                <a:solidFill>
                  <a:srgbClr val="3E3C3A"/>
                </a:solidFill>
                <a:latin typeface="Poppins"/>
                <a:ea typeface="Poppins"/>
                <a:cs typeface="Poppins"/>
                <a:sym typeface="Poppins"/>
              </a:rPr>
              <a:t>(moyenne sur 10) donnée par</a:t>
            </a:r>
            <a:br>
              <a:rPr lang="fr" sz="1000" b="0" i="0" u="none" strike="noStrike" cap="none">
                <a:solidFill>
                  <a:srgbClr val="3E3C3A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" sz="1000" b="0" i="0" u="none" strike="noStrike" cap="none">
                <a:solidFill>
                  <a:srgbClr val="3E3C3A"/>
                </a:solidFill>
                <a:latin typeface="Poppins"/>
                <a:ea typeface="Poppins"/>
                <a:cs typeface="Poppins"/>
                <a:sym typeface="Poppins"/>
              </a:rPr>
              <a:t>les dirigeants participants* sur l’ensemble des 6 sessions.</a:t>
            </a:r>
            <a:endParaRPr sz="1000" b="0" i="0" u="none" strike="noStrike" cap="none">
              <a:solidFill>
                <a:srgbClr val="3E3C3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6" name="Google Shape;946;g2a1f6c311c4_0_376"/>
          <p:cNvSpPr txBox="1"/>
          <p:nvPr/>
        </p:nvSpPr>
        <p:spPr>
          <a:xfrm>
            <a:off x="5101875" y="2156400"/>
            <a:ext cx="1275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fr" sz="3800" b="1" i="0" u="none" strike="noStrike" cap="none">
                <a:solidFill>
                  <a:srgbClr val="53BD31"/>
                </a:solidFill>
                <a:latin typeface="Antonio"/>
                <a:ea typeface="Antonio"/>
                <a:cs typeface="Antonio"/>
                <a:sym typeface="Antonio"/>
              </a:rPr>
              <a:t>92</a:t>
            </a:r>
            <a:r>
              <a:rPr lang="fr" sz="1400" b="1" i="0" u="none" strike="noStrike" cap="none">
                <a:solidFill>
                  <a:srgbClr val="53BD31"/>
                </a:solidFill>
                <a:latin typeface="Antonio"/>
                <a:ea typeface="Antonio"/>
                <a:cs typeface="Antonio"/>
                <a:sym typeface="Antonio"/>
              </a:rPr>
              <a:t>%</a:t>
            </a:r>
            <a:endParaRPr sz="1400" b="1" i="0" u="none" strike="noStrike" cap="none">
              <a:solidFill>
                <a:srgbClr val="53BD3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947" name="Google Shape;947;g2a1f6c311c4_0_376"/>
          <p:cNvSpPr txBox="1"/>
          <p:nvPr/>
        </p:nvSpPr>
        <p:spPr>
          <a:xfrm>
            <a:off x="6517375" y="2141100"/>
            <a:ext cx="2233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0" i="0" u="none" strike="noStrike" cap="none">
                <a:solidFill>
                  <a:srgbClr val="3E3C3A"/>
                </a:solidFill>
                <a:latin typeface="Poppins"/>
                <a:ea typeface="Poppins"/>
                <a:cs typeface="Poppins"/>
                <a:sym typeface="Poppins"/>
              </a:rPr>
              <a:t>des participants* se déclarent </a:t>
            </a:r>
            <a:r>
              <a:rPr lang="fr" sz="1000" b="1" i="0" u="none" strike="noStrike" cap="none">
                <a:solidFill>
                  <a:srgbClr val="3E3C3A"/>
                </a:solidFill>
                <a:latin typeface="Poppins"/>
                <a:ea typeface="Poppins"/>
                <a:cs typeface="Poppins"/>
                <a:sym typeface="Poppins"/>
              </a:rPr>
              <a:t>“bien” ou “très bien” informés </a:t>
            </a:r>
            <a:r>
              <a:rPr lang="fr" sz="1000" b="0" i="0" u="none" strike="noStrike" cap="none">
                <a:solidFill>
                  <a:srgbClr val="3E3C3A"/>
                </a:solidFill>
                <a:latin typeface="Poppins"/>
                <a:ea typeface="Poppins"/>
                <a:cs typeface="Poppins"/>
                <a:sym typeface="Poppins"/>
              </a:rPr>
              <a:t>sur les enjeux à l’issue du parcours</a:t>
            </a:r>
            <a:br>
              <a:rPr lang="fr" sz="1000" b="0" i="0" u="none" strike="noStrike" cap="none">
                <a:solidFill>
                  <a:srgbClr val="3E3C3A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" sz="1000" b="0" i="0" u="none" strike="noStrike" cap="none">
                <a:solidFill>
                  <a:srgbClr val="3E3C3A"/>
                </a:solidFill>
                <a:latin typeface="Poppins"/>
                <a:ea typeface="Poppins"/>
                <a:cs typeface="Poppins"/>
                <a:sym typeface="Poppins"/>
              </a:rPr>
              <a:t>(vs 36% avant).</a:t>
            </a:r>
            <a:endParaRPr sz="1000" b="0" i="0" u="none" strike="noStrike" cap="none">
              <a:solidFill>
                <a:srgbClr val="3E3C3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8" name="Google Shape;948;g2a1f6c311c4_0_376"/>
          <p:cNvSpPr txBox="1"/>
          <p:nvPr/>
        </p:nvSpPr>
        <p:spPr>
          <a:xfrm>
            <a:off x="5101875" y="3361050"/>
            <a:ext cx="1275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fr" sz="3800" b="1" i="0" u="none" strike="noStrike" cap="none">
                <a:solidFill>
                  <a:srgbClr val="53BD31"/>
                </a:solidFill>
                <a:latin typeface="Antonio"/>
                <a:ea typeface="Antonio"/>
                <a:cs typeface="Antonio"/>
                <a:sym typeface="Antonio"/>
              </a:rPr>
              <a:t>99</a:t>
            </a:r>
            <a:r>
              <a:rPr lang="fr" sz="1400" b="1" i="0" u="none" strike="noStrike" cap="none">
                <a:solidFill>
                  <a:srgbClr val="53BD31"/>
                </a:solidFill>
                <a:latin typeface="Antonio"/>
                <a:ea typeface="Antonio"/>
                <a:cs typeface="Antonio"/>
                <a:sym typeface="Antonio"/>
              </a:rPr>
              <a:t>%</a:t>
            </a:r>
            <a:endParaRPr sz="1400" b="1" i="0" u="none" strike="noStrike" cap="none">
              <a:solidFill>
                <a:srgbClr val="53BD3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949" name="Google Shape;949;g2a1f6c311c4_0_376"/>
          <p:cNvSpPr txBox="1"/>
          <p:nvPr/>
        </p:nvSpPr>
        <p:spPr>
          <a:xfrm>
            <a:off x="6517375" y="3268800"/>
            <a:ext cx="2233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0" i="0" u="none" strike="noStrike" cap="none">
                <a:solidFill>
                  <a:srgbClr val="3E3C3A"/>
                </a:solidFill>
                <a:latin typeface="Poppins"/>
                <a:ea typeface="Poppins"/>
                <a:cs typeface="Poppins"/>
                <a:sym typeface="Poppins"/>
              </a:rPr>
              <a:t>des entreprises* ont adopté</a:t>
            </a:r>
            <a:br>
              <a:rPr lang="fr" sz="1000" b="0" i="0" u="none" strike="noStrike" cap="none">
                <a:solidFill>
                  <a:srgbClr val="3E3C3A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" sz="1000" b="0" i="0" u="none" strike="noStrike" cap="none">
                <a:solidFill>
                  <a:srgbClr val="3E3C3A"/>
                </a:solidFill>
                <a:latin typeface="Poppins"/>
                <a:ea typeface="Poppins"/>
                <a:cs typeface="Poppins"/>
                <a:sym typeface="Poppins"/>
              </a:rPr>
              <a:t>une </a:t>
            </a:r>
            <a:r>
              <a:rPr lang="fr" sz="1000" b="1" i="0" u="none" strike="noStrike" cap="none">
                <a:solidFill>
                  <a:srgbClr val="3E3C3A"/>
                </a:solidFill>
                <a:latin typeface="Poppins"/>
                <a:ea typeface="Poppins"/>
                <a:cs typeface="Poppins"/>
                <a:sym typeface="Poppins"/>
              </a:rPr>
              <a:t>feuille de route 2030 à visée “contributive” ou “régénérative”</a:t>
            </a:r>
            <a:r>
              <a:rPr lang="fr" sz="1000" b="0" i="0" u="none" strike="noStrike" cap="none">
                <a:solidFill>
                  <a:srgbClr val="3E3C3A"/>
                </a:solidFill>
                <a:latin typeface="Poppins"/>
                <a:ea typeface="Poppins"/>
                <a:cs typeface="Poppins"/>
                <a:sym typeface="Poppins"/>
              </a:rPr>
              <a:t> pour leur organisation à l’issue</a:t>
            </a:r>
            <a:br>
              <a:rPr lang="fr" sz="1000" b="0" i="0" u="none" strike="noStrike" cap="none">
                <a:solidFill>
                  <a:srgbClr val="3E3C3A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" sz="1000" b="0" i="0" u="none" strike="noStrike" cap="none">
                <a:solidFill>
                  <a:srgbClr val="3E3C3A"/>
                </a:solidFill>
                <a:latin typeface="Poppins"/>
                <a:ea typeface="Poppins"/>
                <a:cs typeface="Poppins"/>
                <a:sym typeface="Poppins"/>
              </a:rPr>
              <a:t>du parcours (vs 18% avant)</a:t>
            </a:r>
            <a:endParaRPr sz="1000" b="0" i="0" u="none" strike="noStrike" cap="none">
              <a:solidFill>
                <a:srgbClr val="3E3C3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0" name="Google Shape;950;g2a1f6c311c4_0_376"/>
          <p:cNvSpPr txBox="1"/>
          <p:nvPr/>
        </p:nvSpPr>
        <p:spPr>
          <a:xfrm>
            <a:off x="6517375" y="4681025"/>
            <a:ext cx="22338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fr" sz="700" b="0" i="0" u="none" strike="noStrike" cap="none">
                <a:solidFill>
                  <a:srgbClr val="3E3C3A"/>
                </a:solidFill>
                <a:latin typeface="Poppins"/>
                <a:ea typeface="Poppins"/>
                <a:cs typeface="Poppins"/>
                <a:sym typeface="Poppins"/>
              </a:rPr>
              <a:t>* participants de la 1ere édition (2021-2022)</a:t>
            </a:r>
            <a:endParaRPr sz="700" b="0" i="0" u="none" strike="noStrike" cap="none">
              <a:solidFill>
                <a:srgbClr val="3E3C3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5" name="Google Shape;955;p9" descr="Une image contenant texte, capture d’écran, Police, conception&#10;&#10;Le contenu généré par l’IA peut être incorrect.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8477" y="1083616"/>
            <a:ext cx="6807045" cy="3804894"/>
          </a:xfrm>
          <a:prstGeom prst="rect">
            <a:avLst/>
          </a:prstGeom>
          <a:noFill/>
          <a:ln>
            <a:noFill/>
          </a:ln>
        </p:spPr>
      </p:pic>
      <p:sp>
        <p:nvSpPr>
          <p:cNvPr id="956" name="Google Shape;956;p9"/>
          <p:cNvSpPr txBox="1">
            <a:spLocks noGrp="1"/>
          </p:cNvSpPr>
          <p:nvPr>
            <p:ph type="title"/>
          </p:nvPr>
        </p:nvSpPr>
        <p:spPr>
          <a:xfrm>
            <a:off x="628650" y="8941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fr"/>
              <a:t>Des engagements tenus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1" name="Google Shape;961;g2a1f6c311c4_0_313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099924" y="1080875"/>
            <a:ext cx="5153024" cy="2972225"/>
          </a:xfrm>
          <a:prstGeom prst="rect">
            <a:avLst/>
          </a:prstGeom>
          <a:noFill/>
          <a:ln>
            <a:noFill/>
          </a:ln>
        </p:spPr>
      </p:pic>
      <p:sp>
        <p:nvSpPr>
          <p:cNvPr id="962" name="Google Shape;962;g2a1f6c311c4_0_313"/>
          <p:cNvSpPr txBox="1"/>
          <p:nvPr/>
        </p:nvSpPr>
        <p:spPr>
          <a:xfrm>
            <a:off x="3201750" y="629550"/>
            <a:ext cx="3351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fr" sz="4100" b="1" i="0" u="none" strike="noStrike" cap="none">
                <a:solidFill>
                  <a:srgbClr val="17A5DF"/>
                </a:solidFill>
                <a:latin typeface="Antonio"/>
                <a:ea typeface="Antonio"/>
                <a:cs typeface="Antonio"/>
                <a:sym typeface="Antonio"/>
              </a:rPr>
              <a:t>1</a:t>
            </a:r>
            <a:endParaRPr sz="4100" b="1" i="0" u="none" strike="noStrike" cap="none">
              <a:solidFill>
                <a:srgbClr val="17A5DF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963" name="Google Shape;963;g2a1f6c311c4_0_313"/>
          <p:cNvSpPr txBox="1"/>
          <p:nvPr/>
        </p:nvSpPr>
        <p:spPr>
          <a:xfrm>
            <a:off x="3201750" y="2178450"/>
            <a:ext cx="3351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fr" sz="4100" b="1" i="0" u="none" strike="noStrike" cap="none">
                <a:solidFill>
                  <a:srgbClr val="33C192"/>
                </a:solidFill>
                <a:latin typeface="Antonio"/>
                <a:ea typeface="Antonio"/>
                <a:cs typeface="Antonio"/>
                <a:sym typeface="Antonio"/>
              </a:rPr>
              <a:t>2</a:t>
            </a:r>
            <a:endParaRPr sz="4100" b="1" i="0" u="none" strike="noStrike" cap="none">
              <a:solidFill>
                <a:srgbClr val="33C192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964" name="Google Shape;964;g2a1f6c311c4_0_313"/>
          <p:cNvSpPr txBox="1"/>
          <p:nvPr/>
        </p:nvSpPr>
        <p:spPr>
          <a:xfrm>
            <a:off x="3201750" y="3727475"/>
            <a:ext cx="3351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fr" sz="4100" b="1" i="0" u="none" strike="noStrike" cap="none">
                <a:solidFill>
                  <a:srgbClr val="53BD31"/>
                </a:solidFill>
                <a:latin typeface="Antonio"/>
                <a:ea typeface="Antonio"/>
                <a:cs typeface="Antonio"/>
                <a:sym typeface="Antonio"/>
              </a:rPr>
              <a:t>3</a:t>
            </a:r>
            <a:endParaRPr sz="4100" b="1" i="0" u="none" strike="noStrike" cap="none">
              <a:solidFill>
                <a:srgbClr val="53BD3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965" name="Google Shape;965;g2a1f6c311c4_0_313"/>
          <p:cNvSpPr txBox="1"/>
          <p:nvPr/>
        </p:nvSpPr>
        <p:spPr>
          <a:xfrm>
            <a:off x="3621975" y="2194200"/>
            <a:ext cx="51993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rgbClr val="33C192"/>
                </a:solidFill>
                <a:latin typeface="Poppins"/>
                <a:ea typeface="Poppins"/>
                <a:cs typeface="Poppins"/>
                <a:sym typeface="Poppins"/>
              </a:rPr>
              <a:t>Les entreprises candidates seront recrutées sur plusieurs vagues par un comité de sélection.</a:t>
            </a:r>
            <a:br>
              <a:rPr lang="fr" sz="1200" b="0" i="0" u="none" strike="noStrike" cap="none">
                <a:solidFill>
                  <a:srgbClr val="33C192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400" b="0" i="0" u="none" strike="noStrike" cap="none">
              <a:solidFill>
                <a:srgbClr val="33C19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44800" marR="0" lvl="0" indent="-16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C192"/>
              </a:buClr>
              <a:buSzPts val="1200"/>
              <a:buFont typeface="Poppins"/>
              <a:buChar char="➔"/>
            </a:pPr>
            <a:r>
              <a:rPr lang="fr" sz="1200" b="0" i="0" u="none" strike="noStrike" cap="none">
                <a:solidFill>
                  <a:srgbClr val="33C192"/>
                </a:solidFill>
                <a:latin typeface="Poppins"/>
                <a:ea typeface="Poppins"/>
                <a:cs typeface="Poppins"/>
                <a:sym typeface="Poppins"/>
              </a:rPr>
              <a:t>Engagement de présence aux sessions</a:t>
            </a:r>
            <a:endParaRPr sz="1200" b="0" i="0" u="none" strike="noStrike" cap="none">
              <a:solidFill>
                <a:srgbClr val="33C19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44800" marR="0" lvl="0" indent="-16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C192"/>
              </a:buClr>
              <a:buSzPts val="1200"/>
              <a:buFont typeface="Poppins"/>
              <a:buChar char="➔"/>
            </a:pPr>
            <a:r>
              <a:rPr lang="fr" sz="1200" b="0" i="0" u="none" strike="noStrike" cap="none">
                <a:solidFill>
                  <a:srgbClr val="33C192"/>
                </a:solidFill>
                <a:latin typeface="Poppins"/>
                <a:ea typeface="Poppins"/>
                <a:cs typeface="Poppins"/>
                <a:sym typeface="Poppins"/>
              </a:rPr>
              <a:t>Engagement de rédaction d’une feuille de route ambitieuse</a:t>
            </a:r>
            <a:endParaRPr sz="1200" b="0" i="0" u="none" strike="noStrike" cap="none">
              <a:solidFill>
                <a:srgbClr val="33C19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66" name="Google Shape;966;g2a1f6c311c4_0_313"/>
          <p:cNvSpPr txBox="1"/>
          <p:nvPr/>
        </p:nvSpPr>
        <p:spPr>
          <a:xfrm>
            <a:off x="3621975" y="873053"/>
            <a:ext cx="50706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E3C3A"/>
              </a:buClr>
              <a:buSzPts val="1100"/>
              <a:buFont typeface="Arial"/>
              <a:buNone/>
            </a:pPr>
            <a:r>
              <a:rPr lang="fr" sz="1200" b="0" i="0" u="none" strike="noStrike" cap="none" dirty="0">
                <a:solidFill>
                  <a:srgbClr val="17A5DF"/>
                </a:solidFill>
                <a:latin typeface="Poppins"/>
                <a:ea typeface="Poppins"/>
                <a:cs typeface="Poppins"/>
                <a:sym typeface="Poppins"/>
              </a:rPr>
              <a:t>les candidatures sont ouvertes : </a:t>
            </a:r>
            <a:r>
              <a:rPr lang="fr" sz="1200" b="0" i="0" u="sng" strike="noStrike" cap="none" dirty="0">
                <a:solidFill>
                  <a:srgbClr val="17A5DF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 candidate </a:t>
            </a:r>
            <a:r>
              <a:rPr lang="fr" sz="1200" b="0" i="0" u="sng" strike="noStrike" cap="none" dirty="0">
                <a:solidFill>
                  <a:srgbClr val="17A5DF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  <a:endParaRPr sz="1200" b="0" i="0" u="none" strike="noStrike" cap="none" dirty="0">
              <a:solidFill>
                <a:srgbClr val="17A5D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0" i="0" u="none" strike="noStrike" cap="none" dirty="0">
                <a:solidFill>
                  <a:srgbClr val="17A5DF"/>
                </a:solidFill>
                <a:latin typeface="Poppins"/>
                <a:ea typeface="Poppins"/>
                <a:cs typeface="Poppins"/>
                <a:sym typeface="Poppins"/>
              </a:rPr>
              <a:t>(lien du formulaire de candidature accessible depuis le site web de la CEC)</a:t>
            </a:r>
            <a:endParaRPr sz="1000" b="0" i="0" u="none" strike="noStrike" cap="none" dirty="0">
              <a:solidFill>
                <a:srgbClr val="17A5D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67" name="Google Shape;967;g2a1f6c311c4_0_313"/>
          <p:cNvSpPr txBox="1"/>
          <p:nvPr/>
        </p:nvSpPr>
        <p:spPr>
          <a:xfrm>
            <a:off x="3621975" y="3894734"/>
            <a:ext cx="50706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rgbClr val="53BD31"/>
                </a:solidFill>
                <a:latin typeface="Poppins"/>
                <a:ea typeface="Poppins"/>
                <a:cs typeface="Poppins"/>
                <a:sym typeface="Poppins"/>
              </a:rPr>
              <a:t>Les entreprises participantes sont embarquées au fur à mesure de leur validation de participation et de leur adhésion</a:t>
            </a:r>
            <a:br>
              <a:rPr lang="fr" sz="1200" b="0" i="0" u="none" strike="noStrike" cap="none">
                <a:solidFill>
                  <a:srgbClr val="53BD3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" sz="1200" b="0" i="0" u="none" strike="noStrike" cap="none">
                <a:solidFill>
                  <a:srgbClr val="53BD31"/>
                </a:solidFill>
                <a:latin typeface="Poppins"/>
                <a:ea typeface="Poppins"/>
                <a:cs typeface="Poppins"/>
                <a:sym typeface="Poppins"/>
              </a:rPr>
              <a:t>à l’association</a:t>
            </a:r>
            <a:endParaRPr sz="1200" b="1" i="0" u="none" strike="noStrike" cap="none">
              <a:solidFill>
                <a:srgbClr val="53BD3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68" name="Google Shape;968;g2a1f6c311c4_0_313"/>
          <p:cNvSpPr txBox="1"/>
          <p:nvPr/>
        </p:nvSpPr>
        <p:spPr>
          <a:xfrm>
            <a:off x="3621975" y="553155"/>
            <a:ext cx="4688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DÉPÔT DE CANDIDATURE</a:t>
            </a:r>
            <a:endParaRPr sz="20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69" name="Google Shape;969;g2a1f6c311c4_0_313"/>
          <p:cNvSpPr txBox="1"/>
          <p:nvPr/>
        </p:nvSpPr>
        <p:spPr>
          <a:xfrm>
            <a:off x="3621975" y="1834594"/>
            <a:ext cx="5134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ENTRETIEN DE SÉLECTION</a:t>
            </a:r>
            <a:endParaRPr sz="20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0" name="Google Shape;970;g2a1f6c311c4_0_313"/>
          <p:cNvSpPr txBox="1"/>
          <p:nvPr/>
        </p:nvSpPr>
        <p:spPr>
          <a:xfrm>
            <a:off x="3621975" y="3545116"/>
            <a:ext cx="4688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CONFIRMATION &amp; ADHÉSION</a:t>
            </a:r>
            <a:endParaRPr sz="20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1" name="Google Shape;971;g2a1f6c311c4_0_313"/>
          <p:cNvSpPr txBox="1"/>
          <p:nvPr/>
        </p:nvSpPr>
        <p:spPr>
          <a:xfrm>
            <a:off x="225450" y="1739400"/>
            <a:ext cx="2593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" sz="4800" b="1" i="0" u="none" strike="noStrike" cap="none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MODALITÉS</a:t>
            </a:r>
            <a:endParaRPr sz="4800" b="1" i="0" u="none" strike="noStrike" cap="none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972" name="Google Shape;972;g2a1f6c311c4_0_313"/>
          <p:cNvSpPr txBox="1"/>
          <p:nvPr/>
        </p:nvSpPr>
        <p:spPr>
          <a:xfrm>
            <a:off x="225450" y="2394400"/>
            <a:ext cx="27375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" sz="1500" b="0" i="0" u="none" strike="noStrike" cap="none">
                <a:solidFill>
                  <a:srgbClr val="53BD31"/>
                </a:solidFill>
                <a:latin typeface="Antonio"/>
                <a:ea typeface="Antonio"/>
                <a:cs typeface="Antonio"/>
                <a:sym typeface="Antonio"/>
              </a:rPr>
              <a:t>D’INSCRIPTION</a:t>
            </a:r>
            <a:endParaRPr sz="1500" b="0" i="0" u="none" strike="noStrike" cap="none">
              <a:solidFill>
                <a:srgbClr val="F5F2EE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7" name="Google Shape;977;g2a1f6c311c4_0_614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099924" y="1080875"/>
            <a:ext cx="5153024" cy="2972225"/>
          </a:xfrm>
          <a:prstGeom prst="rect">
            <a:avLst/>
          </a:prstGeom>
          <a:noFill/>
          <a:ln>
            <a:noFill/>
          </a:ln>
        </p:spPr>
      </p:pic>
      <p:sp>
        <p:nvSpPr>
          <p:cNvPr id="978" name="Google Shape;978;g2a1f6c311c4_0_614"/>
          <p:cNvSpPr/>
          <p:nvPr/>
        </p:nvSpPr>
        <p:spPr>
          <a:xfrm>
            <a:off x="3178425" y="3438950"/>
            <a:ext cx="5780400" cy="1104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g2a1f6c311c4_0_614"/>
          <p:cNvSpPr txBox="1"/>
          <p:nvPr/>
        </p:nvSpPr>
        <p:spPr>
          <a:xfrm>
            <a:off x="5383425" y="3259950"/>
            <a:ext cx="13704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fr" sz="1000" b="1" i="0" u="none" strike="noStrike" cap="none">
                <a:solidFill>
                  <a:srgbClr val="3E3C3A"/>
                </a:solidFill>
                <a:latin typeface="Antonio"/>
                <a:ea typeface="Antonio"/>
                <a:cs typeface="Antonio"/>
                <a:sym typeface="Antonio"/>
              </a:rPr>
              <a:t>MODALITÉS DE VERSEMENT  </a:t>
            </a:r>
            <a:endParaRPr sz="1000" b="0" i="0" u="none" strike="noStrike" cap="none">
              <a:solidFill>
                <a:srgbClr val="3E3C3A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980" name="Google Shape;980;g2a1f6c311c4_0_614"/>
          <p:cNvSpPr/>
          <p:nvPr/>
        </p:nvSpPr>
        <p:spPr>
          <a:xfrm>
            <a:off x="3178425" y="600250"/>
            <a:ext cx="5780400" cy="235051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0013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g2a1f6c311c4_0_614"/>
          <p:cNvSpPr txBox="1"/>
          <p:nvPr/>
        </p:nvSpPr>
        <p:spPr>
          <a:xfrm>
            <a:off x="3304603" y="1314950"/>
            <a:ext cx="5475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fr" sz="800" b="1" i="0" u="none" strike="noStrike" cap="none">
                <a:solidFill>
                  <a:srgbClr val="17A5DF"/>
                </a:solidFill>
                <a:latin typeface="Poppins"/>
                <a:ea typeface="Poppins"/>
                <a:cs typeface="Poppins"/>
                <a:sym typeface="Poppins"/>
              </a:rPr>
              <a:t>NIVEAU 1</a:t>
            </a:r>
            <a:endParaRPr sz="1400" b="0" i="0" u="none" strike="noStrike" cap="none">
              <a:solidFill>
                <a:srgbClr val="17A5D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82" name="Google Shape;982;g2a1f6c311c4_0_614"/>
          <p:cNvSpPr txBox="1"/>
          <p:nvPr/>
        </p:nvSpPr>
        <p:spPr>
          <a:xfrm>
            <a:off x="7159834" y="1253154"/>
            <a:ext cx="5823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fr" sz="1300" b="0" i="0" u="none" strike="noStrike" cap="none">
                <a:solidFill>
                  <a:srgbClr val="3E3C3A"/>
                </a:solidFill>
                <a:latin typeface="Antonio"/>
                <a:ea typeface="Antonio"/>
                <a:cs typeface="Antonio"/>
                <a:sym typeface="Antonio"/>
              </a:rPr>
              <a:t>6 000€</a:t>
            </a:r>
            <a:endParaRPr sz="1300" b="0" i="0" u="none" strike="noStrike" cap="none">
              <a:solidFill>
                <a:srgbClr val="3E3C3A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983" name="Google Shape;983;g2a1f6c311c4_0_614"/>
          <p:cNvSpPr txBox="1"/>
          <p:nvPr/>
        </p:nvSpPr>
        <p:spPr>
          <a:xfrm>
            <a:off x="3304602" y="1661748"/>
            <a:ext cx="582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fr" sz="800" b="1" i="0" u="none" strike="noStrike" cap="none">
                <a:solidFill>
                  <a:srgbClr val="17A5DF"/>
                </a:solidFill>
                <a:latin typeface="Poppins"/>
                <a:ea typeface="Poppins"/>
                <a:cs typeface="Poppins"/>
                <a:sym typeface="Poppins"/>
              </a:rPr>
              <a:t>NIVEAU 2</a:t>
            </a:r>
            <a:endParaRPr sz="1400" b="0" i="0" u="none" strike="noStrike" cap="none">
              <a:solidFill>
                <a:srgbClr val="17A5D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84" name="Google Shape;984;g2a1f6c311c4_0_614"/>
          <p:cNvSpPr txBox="1"/>
          <p:nvPr/>
        </p:nvSpPr>
        <p:spPr>
          <a:xfrm>
            <a:off x="7159383" y="1599954"/>
            <a:ext cx="5823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fr" sz="1300" b="0" i="0" u="none" strike="noStrike" cap="none">
                <a:solidFill>
                  <a:srgbClr val="3E3C3A"/>
                </a:solidFill>
                <a:latin typeface="Antonio"/>
                <a:ea typeface="Antonio"/>
                <a:cs typeface="Antonio"/>
                <a:sym typeface="Antonio"/>
              </a:rPr>
              <a:t>10 000€</a:t>
            </a:r>
            <a:endParaRPr sz="1300" b="0" i="0" u="none" strike="noStrike" cap="none">
              <a:solidFill>
                <a:srgbClr val="3E3C3A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985" name="Google Shape;985;g2a1f6c311c4_0_614"/>
          <p:cNvSpPr txBox="1"/>
          <p:nvPr/>
        </p:nvSpPr>
        <p:spPr>
          <a:xfrm>
            <a:off x="3304602" y="2008023"/>
            <a:ext cx="582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fr" sz="800" b="1" i="0" u="none" strike="noStrike" cap="none">
                <a:solidFill>
                  <a:srgbClr val="17A5DF"/>
                </a:solidFill>
                <a:latin typeface="Poppins"/>
                <a:ea typeface="Poppins"/>
                <a:cs typeface="Poppins"/>
                <a:sym typeface="Poppins"/>
              </a:rPr>
              <a:t>NIVEAU 3</a:t>
            </a:r>
            <a:endParaRPr sz="1400" b="0" i="0" u="none" strike="noStrike" cap="none">
              <a:solidFill>
                <a:srgbClr val="17A5D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86" name="Google Shape;986;g2a1f6c311c4_0_614"/>
          <p:cNvSpPr txBox="1"/>
          <p:nvPr/>
        </p:nvSpPr>
        <p:spPr>
          <a:xfrm>
            <a:off x="7159834" y="1946766"/>
            <a:ext cx="5823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fr" sz="1300" b="0" i="0" u="none" strike="noStrike" cap="none">
                <a:solidFill>
                  <a:srgbClr val="3E3C3A"/>
                </a:solidFill>
                <a:latin typeface="Antonio"/>
                <a:ea typeface="Antonio"/>
                <a:cs typeface="Antonio"/>
                <a:sym typeface="Antonio"/>
              </a:rPr>
              <a:t>15 000€</a:t>
            </a:r>
            <a:endParaRPr sz="1300" b="0" i="0" u="none" strike="noStrike" cap="none">
              <a:solidFill>
                <a:srgbClr val="3E3C3A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987" name="Google Shape;987;g2a1f6c311c4_0_614"/>
          <p:cNvSpPr txBox="1"/>
          <p:nvPr/>
        </p:nvSpPr>
        <p:spPr>
          <a:xfrm>
            <a:off x="3304602" y="2355298"/>
            <a:ext cx="582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fr" sz="800" b="1" i="0" u="none" strike="noStrike" cap="none">
                <a:solidFill>
                  <a:srgbClr val="17A5DF"/>
                </a:solidFill>
                <a:latin typeface="Poppins"/>
                <a:ea typeface="Poppins"/>
                <a:cs typeface="Poppins"/>
                <a:sym typeface="Poppins"/>
              </a:rPr>
              <a:t>NIVEAU 4 </a:t>
            </a:r>
            <a:endParaRPr sz="1400" b="0" i="0" u="none" strike="noStrike" cap="none">
              <a:solidFill>
                <a:srgbClr val="17A5D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88" name="Google Shape;988;g2a1f6c311c4_0_614"/>
          <p:cNvSpPr txBox="1"/>
          <p:nvPr/>
        </p:nvSpPr>
        <p:spPr>
          <a:xfrm>
            <a:off x="7159834" y="2294041"/>
            <a:ext cx="5823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fr" sz="1300" b="0" i="0" u="none" strike="noStrike" cap="none">
                <a:solidFill>
                  <a:srgbClr val="3E3C3A"/>
                </a:solidFill>
                <a:latin typeface="Antonio"/>
                <a:ea typeface="Antonio"/>
                <a:cs typeface="Antonio"/>
                <a:sym typeface="Antonio"/>
              </a:rPr>
              <a:t>25 000€</a:t>
            </a:r>
            <a:endParaRPr sz="1300" b="0" i="0" u="none" strike="noStrike" cap="none">
              <a:solidFill>
                <a:srgbClr val="3E3C3A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989" name="Google Shape;989;g2a1f6c311c4_0_614"/>
          <p:cNvSpPr txBox="1"/>
          <p:nvPr/>
        </p:nvSpPr>
        <p:spPr>
          <a:xfrm>
            <a:off x="7943982" y="1253154"/>
            <a:ext cx="7170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fr" sz="1300" b="1" i="0" u="none" strike="noStrike" cap="none">
                <a:solidFill>
                  <a:srgbClr val="53BD31"/>
                </a:solidFill>
                <a:latin typeface="Antonio"/>
                <a:ea typeface="Antonio"/>
                <a:cs typeface="Antonio"/>
                <a:sym typeface="Antonio"/>
              </a:rPr>
              <a:t>3 000€</a:t>
            </a:r>
            <a:endParaRPr sz="1300" b="1" i="0" u="none" strike="noStrike" cap="none" baseline="30000">
              <a:solidFill>
                <a:srgbClr val="53BD3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990" name="Google Shape;990;g2a1f6c311c4_0_614"/>
          <p:cNvSpPr txBox="1"/>
          <p:nvPr/>
        </p:nvSpPr>
        <p:spPr>
          <a:xfrm>
            <a:off x="7943982" y="1599954"/>
            <a:ext cx="7170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fr" sz="1300" b="1" i="0" u="none" strike="noStrike" cap="none">
                <a:solidFill>
                  <a:srgbClr val="53BD31"/>
                </a:solidFill>
                <a:latin typeface="Antonio"/>
                <a:ea typeface="Antonio"/>
                <a:cs typeface="Antonio"/>
                <a:sym typeface="Antonio"/>
              </a:rPr>
              <a:t>5 000€</a:t>
            </a:r>
            <a:endParaRPr sz="1300" b="1" i="0" u="none" strike="noStrike" cap="none" baseline="30000">
              <a:solidFill>
                <a:srgbClr val="53BD3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991" name="Google Shape;991;g2a1f6c311c4_0_614"/>
          <p:cNvSpPr txBox="1"/>
          <p:nvPr/>
        </p:nvSpPr>
        <p:spPr>
          <a:xfrm>
            <a:off x="7943982" y="1946230"/>
            <a:ext cx="7170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fr" sz="1300" b="1" i="0" u="none" strike="noStrike" cap="none">
                <a:solidFill>
                  <a:srgbClr val="53BD31"/>
                </a:solidFill>
                <a:latin typeface="Antonio"/>
                <a:ea typeface="Antonio"/>
                <a:cs typeface="Antonio"/>
                <a:sym typeface="Antonio"/>
              </a:rPr>
              <a:t>7 500€</a:t>
            </a:r>
            <a:endParaRPr sz="1300" b="1" i="0" u="none" strike="noStrike" cap="none" baseline="30000">
              <a:solidFill>
                <a:srgbClr val="53BD3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992" name="Google Shape;992;g2a1f6c311c4_0_614"/>
          <p:cNvSpPr txBox="1"/>
          <p:nvPr/>
        </p:nvSpPr>
        <p:spPr>
          <a:xfrm>
            <a:off x="7943982" y="2293506"/>
            <a:ext cx="7170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fr" sz="1300" b="1" i="0" u="none" strike="noStrike" cap="none">
                <a:solidFill>
                  <a:srgbClr val="53BD31"/>
                </a:solidFill>
                <a:latin typeface="Antonio"/>
                <a:ea typeface="Antonio"/>
                <a:cs typeface="Antonio"/>
                <a:sym typeface="Antonio"/>
              </a:rPr>
              <a:t>12 500€ </a:t>
            </a:r>
            <a:endParaRPr sz="1300" b="1" i="0" u="none" strike="noStrike" cap="none" baseline="30000">
              <a:solidFill>
                <a:srgbClr val="53BD3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993" name="Google Shape;993;g2a1f6c311c4_0_614"/>
          <p:cNvSpPr txBox="1"/>
          <p:nvPr/>
        </p:nvSpPr>
        <p:spPr>
          <a:xfrm>
            <a:off x="3299331" y="860993"/>
            <a:ext cx="3177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fr" sz="1600" b="1" i="0" u="none" strike="noStrike" cap="none">
                <a:solidFill>
                  <a:srgbClr val="17A5DF"/>
                </a:solidFill>
                <a:latin typeface="Antonio"/>
                <a:ea typeface="Antonio"/>
                <a:cs typeface="Antonio"/>
                <a:sym typeface="Antonio"/>
              </a:rPr>
              <a:t>PARTICIPATION</a:t>
            </a:r>
            <a:r>
              <a:rPr lang="fr" sz="1600" b="0" i="0" u="none" strike="noStrike" cap="none">
                <a:solidFill>
                  <a:srgbClr val="17A5DF"/>
                </a:solidFill>
                <a:latin typeface="Antonio"/>
                <a:ea typeface="Antonio"/>
                <a:cs typeface="Antonio"/>
                <a:sym typeface="Antonio"/>
              </a:rPr>
              <a:t> </a:t>
            </a:r>
            <a:r>
              <a:rPr lang="fr" sz="1600" b="1" i="0" u="none" strike="noStrike" cap="none">
                <a:solidFill>
                  <a:srgbClr val="17A5DF"/>
                </a:solidFill>
                <a:latin typeface="Antonio"/>
                <a:ea typeface="Antonio"/>
                <a:cs typeface="Antonio"/>
                <a:sym typeface="Antonio"/>
              </a:rPr>
              <a:t> </a:t>
            </a:r>
            <a:endParaRPr sz="1600" b="0" i="0" u="none" strike="noStrike" cap="none">
              <a:solidFill>
                <a:srgbClr val="17A5DF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994" name="Google Shape;994;g2a1f6c311c4_0_614"/>
          <p:cNvSpPr txBox="1"/>
          <p:nvPr/>
        </p:nvSpPr>
        <p:spPr>
          <a:xfrm>
            <a:off x="225450" y="1739400"/>
            <a:ext cx="2593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" sz="4800" b="1" i="0" u="none" strike="noStrike" cap="none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MODALITÉS</a:t>
            </a:r>
            <a:endParaRPr sz="4800" b="1" i="0" u="none" strike="noStrike" cap="none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995" name="Google Shape;995;g2a1f6c311c4_0_614"/>
          <p:cNvSpPr txBox="1"/>
          <p:nvPr/>
        </p:nvSpPr>
        <p:spPr>
          <a:xfrm>
            <a:off x="225450" y="2394400"/>
            <a:ext cx="27375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" sz="1500" b="0" i="0" u="none" strike="noStrike" cap="none">
                <a:solidFill>
                  <a:srgbClr val="53BD31"/>
                </a:solidFill>
                <a:latin typeface="Antonio"/>
                <a:ea typeface="Antonio"/>
                <a:cs typeface="Antonio"/>
                <a:sym typeface="Antonio"/>
              </a:rPr>
              <a:t>D’ADHÉSION</a:t>
            </a:r>
            <a:endParaRPr sz="1500" b="0" i="0" u="none" strike="noStrike" cap="none">
              <a:solidFill>
                <a:srgbClr val="F5F2EE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996" name="Google Shape;996;g2a1f6c311c4_0_614"/>
          <p:cNvSpPr txBox="1"/>
          <p:nvPr/>
        </p:nvSpPr>
        <p:spPr>
          <a:xfrm>
            <a:off x="7622950" y="889963"/>
            <a:ext cx="1070700" cy="24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700" b="0" i="0" u="none" strike="noStrike" cap="none">
                <a:solidFill>
                  <a:srgbClr val="53BD31"/>
                </a:solidFill>
                <a:latin typeface="Poppins"/>
                <a:ea typeface="Poppins"/>
                <a:cs typeface="Poppins"/>
                <a:sym typeface="Poppins"/>
              </a:rPr>
              <a:t>Par personne supplémentaire</a:t>
            </a:r>
            <a:endParaRPr sz="700" b="0" i="0" u="none" strike="noStrike" cap="none">
              <a:solidFill>
                <a:srgbClr val="53BD3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7" name="Google Shape;997;g2a1f6c311c4_0_614"/>
          <p:cNvSpPr txBox="1"/>
          <p:nvPr/>
        </p:nvSpPr>
        <p:spPr>
          <a:xfrm>
            <a:off x="4523810" y="1299350"/>
            <a:ext cx="18891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fr" sz="900" b="0" i="0" u="none" strike="noStrike" cap="none">
                <a:solidFill>
                  <a:srgbClr val="3E3C3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Effectifs : ≤ 10 </a:t>
            </a:r>
            <a:endParaRPr sz="900" b="0" i="0" u="none" strike="noStrike" cap="none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98" name="Google Shape;998;g2a1f6c311c4_0_614"/>
          <p:cNvSpPr txBox="1"/>
          <p:nvPr/>
        </p:nvSpPr>
        <p:spPr>
          <a:xfrm>
            <a:off x="4523810" y="1646149"/>
            <a:ext cx="24621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fr" sz="900" b="0" i="0" u="none" strike="noStrike" cap="none">
                <a:solidFill>
                  <a:srgbClr val="3E3C3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Effectifs : 11 - 249 </a:t>
            </a:r>
            <a:endParaRPr sz="900" b="0" i="0" u="none" strike="noStrike" cap="none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99" name="Google Shape;999;g2a1f6c311c4_0_614"/>
          <p:cNvSpPr txBox="1"/>
          <p:nvPr/>
        </p:nvSpPr>
        <p:spPr>
          <a:xfrm>
            <a:off x="4523810" y="1992424"/>
            <a:ext cx="24621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fr" sz="900" b="0" i="0" u="none" strike="noStrike" cap="none">
                <a:solidFill>
                  <a:srgbClr val="3E3C3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Effectifs : 251 - 999 </a:t>
            </a:r>
            <a:endParaRPr sz="900" b="0" i="0" u="none" strike="noStrike" cap="none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000" name="Google Shape;1000;g2a1f6c311c4_0_614"/>
          <p:cNvSpPr txBox="1"/>
          <p:nvPr/>
        </p:nvSpPr>
        <p:spPr>
          <a:xfrm>
            <a:off x="4523810" y="2339700"/>
            <a:ext cx="24621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fr" sz="900" b="0" i="0" u="none" strike="noStrike" cap="none">
                <a:solidFill>
                  <a:srgbClr val="3E3C3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Effectifs : &gt;1000 </a:t>
            </a:r>
            <a:endParaRPr sz="900" b="0" i="0" u="none" strike="noStrike" cap="none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001" name="Google Shape;1001;g2a1f6c311c4_0_614"/>
          <p:cNvSpPr txBox="1"/>
          <p:nvPr/>
        </p:nvSpPr>
        <p:spPr>
          <a:xfrm>
            <a:off x="3914204" y="1238392"/>
            <a:ext cx="547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fr" sz="1400" b="1" i="0" u="none" strike="noStrike" cap="none">
                <a:solidFill>
                  <a:srgbClr val="17A5DF"/>
                </a:solidFill>
                <a:latin typeface="Poppins"/>
                <a:ea typeface="Poppins"/>
                <a:cs typeface="Poppins"/>
                <a:sym typeface="Poppins"/>
              </a:rPr>
              <a:t>TPE</a:t>
            </a:r>
            <a:endParaRPr sz="1400" b="1" i="0" u="none" strike="noStrike" cap="none">
              <a:solidFill>
                <a:srgbClr val="17A5D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2" name="Google Shape;1002;g2a1f6c311c4_0_614"/>
          <p:cNvSpPr txBox="1"/>
          <p:nvPr/>
        </p:nvSpPr>
        <p:spPr>
          <a:xfrm>
            <a:off x="3914204" y="1585191"/>
            <a:ext cx="547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fr" sz="1400" b="1" i="0" u="none" strike="noStrike" cap="none">
                <a:solidFill>
                  <a:srgbClr val="17A5DF"/>
                </a:solidFill>
                <a:latin typeface="Poppins"/>
                <a:ea typeface="Poppins"/>
                <a:cs typeface="Poppins"/>
                <a:sym typeface="Poppins"/>
              </a:rPr>
              <a:t>PME </a:t>
            </a:r>
            <a:endParaRPr sz="1400" b="1" i="0" u="none" strike="noStrike" cap="none">
              <a:solidFill>
                <a:srgbClr val="17A5D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3" name="Google Shape;1003;g2a1f6c311c4_0_614"/>
          <p:cNvSpPr txBox="1"/>
          <p:nvPr/>
        </p:nvSpPr>
        <p:spPr>
          <a:xfrm>
            <a:off x="3914204" y="1931466"/>
            <a:ext cx="582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fr" sz="1400" b="1" i="0" u="none" strike="noStrike" cap="none">
                <a:solidFill>
                  <a:srgbClr val="17A5DF"/>
                </a:solidFill>
                <a:latin typeface="Poppins"/>
                <a:ea typeface="Poppins"/>
                <a:cs typeface="Poppins"/>
                <a:sym typeface="Poppins"/>
              </a:rPr>
              <a:t>PME +</a:t>
            </a:r>
            <a:endParaRPr sz="1400" b="1" i="0" u="none" strike="noStrike" cap="none">
              <a:solidFill>
                <a:srgbClr val="17A5D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4" name="Google Shape;1004;g2a1f6c311c4_0_614"/>
          <p:cNvSpPr txBox="1"/>
          <p:nvPr/>
        </p:nvSpPr>
        <p:spPr>
          <a:xfrm>
            <a:off x="3914204" y="2278741"/>
            <a:ext cx="582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fr" sz="1400" b="1" i="0" u="none" strike="noStrike" cap="none">
                <a:solidFill>
                  <a:srgbClr val="17A5DF"/>
                </a:solidFill>
                <a:latin typeface="Poppins"/>
                <a:ea typeface="Poppins"/>
                <a:cs typeface="Poppins"/>
                <a:sym typeface="Poppins"/>
              </a:rPr>
              <a:t>TGE </a:t>
            </a:r>
            <a:endParaRPr sz="1400" b="1" i="0" u="none" strike="noStrike" cap="none">
              <a:solidFill>
                <a:srgbClr val="17A5D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5" name="Google Shape;1005;g2a1f6c311c4_0_614"/>
          <p:cNvSpPr/>
          <p:nvPr/>
        </p:nvSpPr>
        <p:spPr>
          <a:xfrm>
            <a:off x="3374846" y="4023007"/>
            <a:ext cx="1696800" cy="36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g2a1f6c311c4_0_614"/>
          <p:cNvSpPr txBox="1"/>
          <p:nvPr/>
        </p:nvSpPr>
        <p:spPr>
          <a:xfrm>
            <a:off x="3374971" y="4030332"/>
            <a:ext cx="1696800" cy="36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rgbClr val="FFFFFF"/>
                </a:solidFill>
                <a:latin typeface="Antonio SemiBold"/>
                <a:ea typeface="Antonio SemiBold"/>
                <a:cs typeface="Antonio SemiBold"/>
                <a:sym typeface="Antonio SemiBold"/>
              </a:rPr>
              <a:t>INSCRIPTION</a:t>
            </a:r>
            <a:endParaRPr sz="1200" b="0" i="0" u="none" strike="noStrike" cap="none">
              <a:solidFill>
                <a:srgbClr val="FFFFFF"/>
              </a:solidFill>
              <a:latin typeface="Antonio SemiBold"/>
              <a:ea typeface="Antonio SemiBold"/>
              <a:cs typeface="Antonio SemiBold"/>
              <a:sym typeface="Antonio SemiBold"/>
            </a:endParaRPr>
          </a:p>
        </p:txBody>
      </p:sp>
      <p:sp>
        <p:nvSpPr>
          <p:cNvPr id="1007" name="Google Shape;1007;g2a1f6c311c4_0_614"/>
          <p:cNvSpPr txBox="1"/>
          <p:nvPr/>
        </p:nvSpPr>
        <p:spPr>
          <a:xfrm>
            <a:off x="3374848" y="3658677"/>
            <a:ext cx="1696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b="1" i="0" u="none" strike="noStrike" cap="none">
                <a:solidFill>
                  <a:srgbClr val="53BD31"/>
                </a:solidFill>
                <a:latin typeface="Poppins"/>
                <a:ea typeface="Poppins"/>
                <a:cs typeface="Poppins"/>
                <a:sym typeface="Poppins"/>
              </a:rPr>
              <a:t>50%</a:t>
            </a:r>
            <a:endParaRPr sz="800" b="1" i="0" u="none" strike="noStrike" cap="none">
              <a:solidFill>
                <a:srgbClr val="53BD3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b="1" i="0" u="none" strike="noStrike" cap="none">
                <a:solidFill>
                  <a:srgbClr val="53BD3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800" b="1" i="0" u="none" strike="noStrike" cap="none">
              <a:solidFill>
                <a:srgbClr val="53BD3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8" name="Google Shape;1008;g2a1f6c311c4_0_614"/>
          <p:cNvSpPr/>
          <p:nvPr/>
        </p:nvSpPr>
        <p:spPr>
          <a:xfrm>
            <a:off x="4166980" y="3818593"/>
            <a:ext cx="112550" cy="123800"/>
          </a:xfrm>
          <a:prstGeom prst="flowChartMerg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g2a1f6c311c4_0_614"/>
          <p:cNvSpPr/>
          <p:nvPr/>
        </p:nvSpPr>
        <p:spPr>
          <a:xfrm>
            <a:off x="6024978" y="3818593"/>
            <a:ext cx="112550" cy="123800"/>
          </a:xfrm>
          <a:prstGeom prst="flowChartMerg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0" name="Google Shape;1010;g2a1f6c311c4_0_614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6470" y="3993833"/>
            <a:ext cx="294419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g2a1f6c311c4_0_614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0177" y="3993833"/>
            <a:ext cx="302167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Google Shape;1012;g2a1f6c311c4_0_614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1632" y="3993833"/>
            <a:ext cx="302167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g2a1f6c311c4_0_614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3087" y="3993833"/>
            <a:ext cx="302167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g2a1f6c311c4_0_614"/>
          <p:cNvPicPr preferRelativeResize="0"/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4541" y="3993833"/>
            <a:ext cx="302167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g2a1f6c311c4_0_614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5996" y="3993833"/>
            <a:ext cx="302167" cy="3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6" name="Google Shape;1016;g2a1f6c311c4_0_614"/>
          <p:cNvSpPr txBox="1"/>
          <p:nvPr/>
        </p:nvSpPr>
        <p:spPr>
          <a:xfrm>
            <a:off x="5754860" y="3658677"/>
            <a:ext cx="652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b="1" i="0" u="none" strike="noStrike" cap="none">
                <a:solidFill>
                  <a:srgbClr val="53BD31"/>
                </a:solidFill>
                <a:latin typeface="Poppins"/>
                <a:ea typeface="Poppins"/>
                <a:cs typeface="Poppins"/>
                <a:sym typeface="Poppins"/>
              </a:rPr>
              <a:t>100%</a:t>
            </a:r>
            <a:endParaRPr sz="800" b="1" i="0" u="none" strike="noStrike" cap="none">
              <a:solidFill>
                <a:srgbClr val="53BD3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800" b="1" i="0" u="none" strike="noStrike" cap="none">
                <a:solidFill>
                  <a:srgbClr val="53BD3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800" b="1" i="0" u="none" strike="noStrike" cap="none">
              <a:solidFill>
                <a:srgbClr val="53BD3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7" name="Google Shape;1017;g2a1f6c311c4_0_614"/>
          <p:cNvSpPr txBox="1"/>
          <p:nvPr/>
        </p:nvSpPr>
        <p:spPr>
          <a:xfrm>
            <a:off x="6691806" y="895739"/>
            <a:ext cx="1070700" cy="12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700" b="0" i="0" u="none" strike="noStrike" cap="none">
                <a:solidFill>
                  <a:srgbClr val="1E1911"/>
                </a:solidFill>
                <a:latin typeface="Poppins"/>
                <a:ea typeface="Poppins"/>
                <a:cs typeface="Poppins"/>
                <a:sym typeface="Poppins"/>
              </a:rPr>
              <a:t>Par binôme</a:t>
            </a:r>
            <a:endParaRPr sz="700" b="0" i="0" u="none" strike="noStrike" cap="none">
              <a:solidFill>
                <a:srgbClr val="1E191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3"/>
          <p:cNvSpPr txBox="1"/>
          <p:nvPr/>
        </p:nvSpPr>
        <p:spPr>
          <a:xfrm>
            <a:off x="664104" y="2267730"/>
            <a:ext cx="7815792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" sz="4000" b="1" i="0" u="none" strike="noStrike" cap="none">
                <a:solidFill>
                  <a:schemeClr val="accent3"/>
                </a:solidFill>
                <a:latin typeface="Antonio"/>
                <a:ea typeface="Antonio"/>
                <a:cs typeface="Antonio"/>
                <a:sym typeface="Antonio"/>
              </a:rPr>
              <a:t>RENDRE </a:t>
            </a:r>
            <a:r>
              <a:rPr lang="fr" sz="4000" b="1" i="0" u="none" strike="noStrike" cap="none">
                <a:solidFill>
                  <a:schemeClr val="accent4"/>
                </a:solidFill>
                <a:latin typeface="Antonio"/>
                <a:ea typeface="Antonio"/>
                <a:cs typeface="Antonio"/>
                <a:sym typeface="Antonio"/>
              </a:rPr>
              <a:t>IRRÉSISTIBLE</a:t>
            </a:r>
            <a:r>
              <a:rPr lang="fr" sz="4000" b="1" i="0" u="none" strike="noStrike" cap="none">
                <a:solidFill>
                  <a:schemeClr val="accent3"/>
                </a:solidFill>
                <a:latin typeface="Antonio"/>
                <a:ea typeface="Antonio"/>
                <a:cs typeface="Antonio"/>
                <a:sym typeface="Antonio"/>
              </a:rPr>
              <a:t> LA BASCULE</a:t>
            </a:r>
            <a:br>
              <a:rPr lang="fr" sz="4000" b="1" i="0" u="none" strike="noStrike" cap="none">
                <a:solidFill>
                  <a:schemeClr val="accent3"/>
                </a:solidFill>
                <a:latin typeface="Antonio"/>
                <a:ea typeface="Antonio"/>
                <a:cs typeface="Antonio"/>
                <a:sym typeface="Antonio"/>
              </a:rPr>
            </a:br>
            <a:r>
              <a:rPr lang="fr" sz="4000" b="1" i="0" u="none" strike="noStrike" cap="none">
                <a:solidFill>
                  <a:schemeClr val="accent3"/>
                </a:solidFill>
                <a:latin typeface="Antonio"/>
                <a:ea typeface="Antonio"/>
                <a:cs typeface="Antonio"/>
                <a:sym typeface="Antonio"/>
              </a:rPr>
              <a:t>DE L’ÉCONOMIE EXTRACTIVE VERS</a:t>
            </a:r>
            <a:r>
              <a:rPr lang="fr" sz="4000" b="1" i="0" u="none" strike="noStrike" cap="none">
                <a:solidFill>
                  <a:srgbClr val="00EE47"/>
                </a:solidFill>
                <a:latin typeface="Antonio"/>
                <a:ea typeface="Antonio"/>
                <a:cs typeface="Antonio"/>
                <a:sym typeface="Antonio"/>
              </a:rPr>
              <a:t> </a:t>
            </a:r>
            <a:r>
              <a:rPr lang="fr" sz="4000" b="1" i="0" u="none" strike="noStrike" cap="none">
                <a:solidFill>
                  <a:schemeClr val="accent6"/>
                </a:solidFill>
                <a:latin typeface="Antonio"/>
                <a:ea typeface="Antonio"/>
                <a:cs typeface="Antonio"/>
                <a:sym typeface="Antonio"/>
              </a:rPr>
              <a:t>L’ÉCONOMIE RÉGÉNÉRATIVE</a:t>
            </a:r>
            <a:r>
              <a:rPr lang="fr" sz="4000" b="1" i="0" u="none" strike="noStrike" cap="none">
                <a:solidFill>
                  <a:srgbClr val="255BD8"/>
                </a:solidFill>
                <a:latin typeface="Antonio"/>
                <a:ea typeface="Antonio"/>
                <a:cs typeface="Antonio"/>
                <a:sym typeface="Antonio"/>
              </a:rPr>
              <a:t> </a:t>
            </a:r>
            <a:r>
              <a:rPr lang="fr" sz="4000" b="1" i="0" u="none" strike="noStrike" cap="none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AVANT 2030</a:t>
            </a:r>
            <a:r>
              <a:rPr lang="fr" sz="4000" b="1" i="0" u="none" strike="noStrike" cap="none">
                <a:solidFill>
                  <a:schemeClr val="accent3"/>
                </a:solidFill>
                <a:latin typeface="Antonio"/>
                <a:ea typeface="Antonio"/>
                <a:cs typeface="Antonio"/>
                <a:sym typeface="Antonio"/>
              </a:rPr>
              <a:t>.</a:t>
            </a:r>
            <a:endParaRPr sz="4000" b="1" i="0" u="none" strike="noStrike" cap="none">
              <a:solidFill>
                <a:schemeClr val="accent3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621" name="Google Shape;621;p3"/>
          <p:cNvSpPr txBox="1"/>
          <p:nvPr/>
        </p:nvSpPr>
        <p:spPr>
          <a:xfrm>
            <a:off x="0" y="4569800"/>
            <a:ext cx="914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fr" sz="12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LA CEC EST UNE ASSOCIATION D’INTÉRÊT GÉNÉRAL</a:t>
            </a:r>
            <a:endParaRPr sz="12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22" name="Google Shape;622;p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4050" y="346725"/>
            <a:ext cx="1835900" cy="183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" name="Google Shape;1022;p20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01750"/>
            <a:ext cx="9144003" cy="3641751"/>
          </a:xfrm>
          <a:prstGeom prst="rect">
            <a:avLst/>
          </a:prstGeom>
          <a:noFill/>
          <a:ln>
            <a:noFill/>
          </a:ln>
        </p:spPr>
      </p:pic>
      <p:sp>
        <p:nvSpPr>
          <p:cNvPr id="1023" name="Google Shape;1023;p20"/>
          <p:cNvSpPr txBox="1"/>
          <p:nvPr/>
        </p:nvSpPr>
        <p:spPr>
          <a:xfrm>
            <a:off x="1177250" y="399950"/>
            <a:ext cx="74748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>
              <a:buSzPts val="6700"/>
            </a:pPr>
            <a:r>
              <a:rPr lang="fr" sz="4800" b="0" i="0" u="none" strike="noStrike" cap="none" dirty="0">
                <a:solidFill>
                  <a:srgbClr val="F5F2EE"/>
                </a:solidFill>
                <a:latin typeface="Antonio"/>
                <a:ea typeface="Antonio"/>
                <a:cs typeface="Antonio"/>
                <a:sym typeface="Antonio"/>
              </a:rPr>
              <a:t>1</a:t>
            </a:r>
            <a:r>
              <a:rPr lang="fr" sz="4800" b="0" i="0" u="none" strike="noStrike" cap="none" baseline="30000" dirty="0">
                <a:solidFill>
                  <a:srgbClr val="F5F2EE"/>
                </a:solidFill>
                <a:latin typeface="Antonio"/>
                <a:ea typeface="Antonio"/>
                <a:cs typeface="Antonio"/>
                <a:sym typeface="Antonio"/>
              </a:rPr>
              <a:t>er</a:t>
            </a:r>
            <a:r>
              <a:rPr lang="fr" sz="4800" b="0" i="0" u="none" strike="noStrike" cap="none" dirty="0">
                <a:solidFill>
                  <a:srgbClr val="F5F2EE"/>
                </a:solidFill>
                <a:latin typeface="Antonio"/>
                <a:ea typeface="Antonio"/>
                <a:cs typeface="Antonio"/>
                <a:sym typeface="Antonio"/>
              </a:rPr>
              <a:t> PARCOURS BELGE</a:t>
            </a:r>
            <a:endParaRPr sz="1200" b="0" i="0" u="none" strike="noStrike" cap="none" dirty="0">
              <a:solidFill>
                <a:schemeClr val="bg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1024" name="Google Shape;1024;p20"/>
          <p:cNvSpPr txBox="1"/>
          <p:nvPr/>
        </p:nvSpPr>
        <p:spPr>
          <a:xfrm>
            <a:off x="1327500" y="1501750"/>
            <a:ext cx="6489000" cy="364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700"/>
            </a:pPr>
            <a:r>
              <a:rPr lang="fr" sz="17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(KICK-OFF</a:t>
            </a:r>
            <a:r>
              <a:rPr lang="fr" sz="17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20 novembre à 18h)</a:t>
            </a:r>
            <a:endParaRPr sz="1700" b="0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lvl="0">
              <a:buSzPts val="1700"/>
            </a:pPr>
            <a:r>
              <a:rPr lang="fr" sz="17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S1</a:t>
            </a:r>
            <a:r>
              <a:rPr lang="fr" sz="17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: </a:t>
            </a:r>
            <a:r>
              <a:rPr lang="fr" sz="17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22 et 23 janvier 26</a:t>
            </a:r>
            <a:endParaRPr sz="1700" b="0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  <a:buSzPts val="1700"/>
            </a:pPr>
            <a:r>
              <a:rPr lang="fr" sz="17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S2</a:t>
            </a:r>
            <a:r>
              <a:rPr lang="fr" sz="17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: 25 (à partir de 16h), </a:t>
            </a:r>
            <a:r>
              <a:rPr lang="fr" sz="17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26 et 27 mars</a:t>
            </a:r>
            <a:endParaRPr sz="1700" b="0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S3 </a:t>
            </a:r>
            <a:r>
              <a:rPr lang="fr" sz="17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fr-BE" sz="17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28 et 29 mai</a:t>
            </a:r>
            <a:endParaRPr sz="1700" b="0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S4</a:t>
            </a:r>
            <a:r>
              <a:rPr lang="fr" sz="17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: </a:t>
            </a:r>
            <a:r>
              <a:rPr lang="fr-BE" sz="17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10 et 11 septembre</a:t>
            </a:r>
            <a:endParaRPr sz="1700" b="0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  <a:buSzPts val="1700"/>
            </a:pPr>
            <a:r>
              <a:rPr lang="fr" sz="17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S5 </a:t>
            </a:r>
            <a:r>
              <a:rPr lang="fr" sz="17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fr-BE" sz="17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15 et 16 octobre</a:t>
            </a:r>
            <a:endParaRPr sz="1700" b="0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" sz="17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S6 </a:t>
            </a:r>
            <a:r>
              <a:rPr lang="fr" sz="17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 </a:t>
            </a:r>
            <a:r>
              <a:rPr lang="fr-BE" sz="17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 et 4 décembre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-BE" sz="17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(Clôture : mars – avril 2027 </a:t>
            </a:r>
            <a:r>
              <a:rPr lang="fr-BE" sz="17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tbc</a:t>
            </a:r>
            <a:r>
              <a:rPr lang="fr-BE" sz="17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  <a:endParaRPr sz="1700" b="0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br>
              <a:rPr lang="fr" sz="17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fr" sz="17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700" b="0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25" name="Google Shape;1025;p20"/>
          <p:cNvSpPr/>
          <p:nvPr/>
        </p:nvSpPr>
        <p:spPr>
          <a:xfrm>
            <a:off x="0" y="0"/>
            <a:ext cx="4764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9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Google Shape;1026;p20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068" y="254441"/>
            <a:ext cx="916609" cy="916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B43"/>
        </a:solidFill>
        <a:effectLst/>
      </p:bgPr>
    </p:bg>
    <p:spTree>
      <p:nvGrpSpPr>
        <p:cNvPr id="1" name="Shape 1030">
          <a:extLst>
            <a:ext uri="{FF2B5EF4-FFF2-40B4-BE49-F238E27FC236}">
              <a16:creationId xmlns:a16="http://schemas.microsoft.com/office/drawing/2014/main" id="{48CCB956-670E-0A87-DBB7-386ADA81A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Google Shape;1031;g2a1f6c311c4_0_797">
            <a:extLst>
              <a:ext uri="{FF2B5EF4-FFF2-40B4-BE49-F238E27FC236}">
                <a16:creationId xmlns:a16="http://schemas.microsoft.com/office/drawing/2014/main" id="{1F1C22F7-AF4C-51B7-D55F-F4CE813FA8C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Google Shape;1032;g2a1f6c311c4_0_797">
            <a:extLst>
              <a:ext uri="{FF2B5EF4-FFF2-40B4-BE49-F238E27FC236}">
                <a16:creationId xmlns:a16="http://schemas.microsoft.com/office/drawing/2014/main" id="{4BC5E5F5-E4BC-FBDC-6EA7-2DA4125835E2}"/>
              </a:ext>
            </a:extLst>
          </p:cNvPr>
          <p:cNvPicPr preferRelativeResize="0"/>
          <p:nvPr/>
        </p:nvPicPr>
        <p:blipFill rotWithShape="1">
          <a:blip r:embed="rId4" cstate="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65" r="-8572"/>
          <a:stretch/>
        </p:blipFill>
        <p:spPr>
          <a:xfrm>
            <a:off x="-150" y="0"/>
            <a:ext cx="9144002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033" name="Google Shape;1033;g2a1f6c311c4_0_797">
            <a:extLst>
              <a:ext uri="{FF2B5EF4-FFF2-40B4-BE49-F238E27FC236}">
                <a16:creationId xmlns:a16="http://schemas.microsoft.com/office/drawing/2014/main" id="{E8067B65-CAA1-BD48-E0CD-ABF0AB225792}"/>
              </a:ext>
            </a:extLst>
          </p:cNvPr>
          <p:cNvSpPr txBox="1"/>
          <p:nvPr/>
        </p:nvSpPr>
        <p:spPr>
          <a:xfrm>
            <a:off x="589800" y="2678380"/>
            <a:ext cx="7964100" cy="11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Font typeface="Arial"/>
              <a:buNone/>
            </a:pPr>
            <a:r>
              <a:rPr lang="fr" sz="8800" b="0" i="0" u="none" strike="noStrike" cap="none" dirty="0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On vous embarque avec joie !</a:t>
            </a:r>
            <a:endParaRPr sz="8800" b="0" i="0" u="none" strike="noStrike" cap="none" dirty="0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</p:spTree>
    <p:extLst>
      <p:ext uri="{BB962C8B-B14F-4D97-AF65-F5344CB8AC3E}">
        <p14:creationId xmlns:p14="http://schemas.microsoft.com/office/powerpoint/2010/main" val="1621332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"/>
          <p:cNvSpPr txBox="1"/>
          <p:nvPr/>
        </p:nvSpPr>
        <p:spPr>
          <a:xfrm>
            <a:off x="209862" y="301850"/>
            <a:ext cx="8934133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fr" sz="3800" b="0" i="0" u="none" strike="noStrike" cap="none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Un accompagnement de </a:t>
            </a:r>
            <a:r>
              <a:rPr lang="fr" sz="3800" b="0" i="0" u="none" strike="noStrike" cap="none">
                <a:solidFill>
                  <a:srgbClr val="92D050"/>
                </a:solidFill>
                <a:latin typeface="Antonio"/>
                <a:ea typeface="Antonio"/>
                <a:cs typeface="Antonio"/>
                <a:sym typeface="Antonio"/>
              </a:rPr>
              <a:t>collectifs</a:t>
            </a:r>
            <a:r>
              <a:rPr lang="fr" sz="3800" b="0" i="0" u="none" strike="noStrike" cap="none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 de dirigeants </a:t>
            </a:r>
            <a:endParaRPr sz="3800" b="0" i="0" u="none" strike="noStrike" cap="none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671" name="Google Shape;671;p1"/>
          <p:cNvSpPr txBox="1"/>
          <p:nvPr/>
        </p:nvSpPr>
        <p:spPr>
          <a:xfrm>
            <a:off x="438984" y="1631448"/>
            <a:ext cx="8266031" cy="145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" sz="2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Dans des parcours uniques et transformants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" sz="2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destinés à repenser leur modèles d’affaires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" sz="2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dans le cadre des limites planétaires.</a:t>
            </a:r>
            <a:endParaRPr sz="24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72" name="Google Shape;672;p1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6414" y="3650467"/>
            <a:ext cx="1191172" cy="1191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3"/>
          <p:cNvSpPr/>
          <p:nvPr/>
        </p:nvSpPr>
        <p:spPr>
          <a:xfrm>
            <a:off x="5616300" y="0"/>
            <a:ext cx="3536100" cy="51435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8" name="Google Shape;628;p1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6522"/>
          <a:stretch/>
        </p:blipFill>
        <p:spPr>
          <a:xfrm rot="5400000">
            <a:off x="4792389" y="809937"/>
            <a:ext cx="5181599" cy="3533774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13"/>
          <p:cNvSpPr txBox="1"/>
          <p:nvPr/>
        </p:nvSpPr>
        <p:spPr>
          <a:xfrm>
            <a:off x="3409206" y="1079300"/>
            <a:ext cx="2094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fr" sz="5000" b="0" i="0" u="none" strike="noStrike" cap="none">
                <a:solidFill>
                  <a:srgbClr val="000938"/>
                </a:solidFill>
                <a:latin typeface="Antonio Light"/>
                <a:ea typeface="Antonio Light"/>
                <a:cs typeface="Antonio Light"/>
                <a:sym typeface="Antonio Light"/>
              </a:rPr>
              <a:t>VERS UNE</a:t>
            </a:r>
            <a:endParaRPr sz="5000" b="0" i="0" u="none" strike="noStrike" cap="none">
              <a:solidFill>
                <a:srgbClr val="000938"/>
              </a:solidFill>
              <a:latin typeface="Antonio Light"/>
              <a:ea typeface="Antonio Light"/>
              <a:cs typeface="Antonio Light"/>
              <a:sym typeface="Antonio Light"/>
            </a:endParaRPr>
          </a:p>
        </p:txBody>
      </p:sp>
      <p:sp>
        <p:nvSpPr>
          <p:cNvPr id="630" name="Google Shape;630;p13"/>
          <p:cNvSpPr txBox="1"/>
          <p:nvPr/>
        </p:nvSpPr>
        <p:spPr>
          <a:xfrm>
            <a:off x="336800" y="2613325"/>
            <a:ext cx="1623000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800" b="0" i="0" u="none" strike="noStrike" cap="none">
                <a:solidFill>
                  <a:srgbClr val="3E3C3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› Concentrée sur sa pérennité</a:t>
            </a:r>
            <a:endParaRPr sz="800" b="0" i="0" u="none" strike="noStrike" cap="none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800" b="0" i="0" u="none" strike="noStrike" cap="none">
                <a:solidFill>
                  <a:srgbClr val="3E3C3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 et la maximisation de son</a:t>
            </a:r>
            <a:br>
              <a:rPr lang="fr" sz="800" b="0" i="0" u="none" strike="noStrike" cap="none">
                <a:solidFill>
                  <a:srgbClr val="3E3C3A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lang="fr" sz="800" b="0" i="0" u="none" strike="noStrike" cap="none">
                <a:solidFill>
                  <a:srgbClr val="3E3C3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 profit</a:t>
            </a:r>
            <a:endParaRPr sz="800" b="0" i="0" u="none" strike="noStrike" cap="none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800" b="0" i="0" u="none" strike="noStrike" cap="none">
                <a:solidFill>
                  <a:srgbClr val="3E3C3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› S’adapte dans une économie</a:t>
            </a:r>
            <a:endParaRPr sz="800" b="0" i="0" u="none" strike="noStrike" cap="none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800" b="0" i="0" u="none" strike="noStrike" cap="none">
                <a:solidFill>
                  <a:srgbClr val="3E3C3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 capitaliste et libérale</a:t>
            </a:r>
            <a:endParaRPr sz="800" b="0" i="0" u="none" strike="noStrike" cap="none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800" b="0" i="0" u="none" strike="noStrike" cap="none">
                <a:solidFill>
                  <a:srgbClr val="3E3C3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› Simple conformité aux lois</a:t>
            </a:r>
            <a:endParaRPr sz="800" b="0" i="0" u="none" strike="noStrike" cap="none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631" name="Google Shape;631;p13"/>
          <p:cNvSpPr txBox="1"/>
          <p:nvPr/>
        </p:nvSpPr>
        <p:spPr>
          <a:xfrm>
            <a:off x="2077400" y="2613325"/>
            <a:ext cx="16230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800" b="0" i="0" u="none" strike="noStrike" cap="none">
                <a:solidFill>
                  <a:srgbClr val="3E3C3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› Intègre les principes de la RSE</a:t>
            </a:r>
            <a:endParaRPr sz="800" b="0" i="0" u="none" strike="noStrike" cap="none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800" b="0" i="0" u="none" strike="noStrike" cap="none">
                <a:solidFill>
                  <a:srgbClr val="3E3C3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› Cherche à réduire ses impacts négatifs</a:t>
            </a:r>
            <a:endParaRPr sz="800" b="0" i="0" u="none" strike="noStrike" cap="none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800" b="0" i="0" u="none" strike="noStrike" cap="none">
                <a:solidFill>
                  <a:srgbClr val="3E3C3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› Se conforme aux règles</a:t>
            </a:r>
            <a:endParaRPr sz="800" b="0" i="0" u="none" strike="noStrike" cap="none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800" b="0" i="0" u="none" strike="noStrike" cap="none">
                <a:solidFill>
                  <a:srgbClr val="3E3C3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› Vise les normes ISO</a:t>
            </a:r>
            <a:endParaRPr sz="800" b="0" i="0" u="none" strike="noStrike" cap="none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800" b="0" i="0" u="none" strike="noStrike" cap="none">
                <a:solidFill>
                  <a:srgbClr val="3E3C3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› Une direction RSE avec</a:t>
            </a:r>
            <a:endParaRPr sz="800" b="0" i="0" u="none" strike="noStrike" cap="none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800" b="0" i="0" u="none" strike="noStrike" cap="none">
                <a:solidFill>
                  <a:srgbClr val="3E3C3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 des pouvoirs limités</a:t>
            </a:r>
            <a:endParaRPr sz="800" b="0" i="0" u="none" strike="noStrike" cap="none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632" name="Google Shape;632;p13"/>
          <p:cNvSpPr txBox="1"/>
          <p:nvPr/>
        </p:nvSpPr>
        <p:spPr>
          <a:xfrm>
            <a:off x="3894200" y="2613325"/>
            <a:ext cx="1488900" cy="13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800" b="0" i="0" u="none" strike="noStrike" cap="none">
                <a:solidFill>
                  <a:srgbClr val="3E3C3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› Performance globale</a:t>
            </a:r>
            <a:endParaRPr sz="800" b="0" i="0" u="none" strike="noStrike" cap="none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800" b="0" i="0" u="none" strike="noStrike" cap="none">
                <a:solidFill>
                  <a:srgbClr val="3E3C3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› Ambition sociétale</a:t>
            </a:r>
            <a:endParaRPr sz="800" b="0" i="0" u="none" strike="noStrike" cap="none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800" b="0" i="0" u="none" strike="noStrike" cap="none">
                <a:solidFill>
                  <a:srgbClr val="3E3C3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› Stratégie RSE ancrée dans</a:t>
            </a:r>
            <a:endParaRPr sz="800" b="0" i="0" u="none" strike="noStrike" cap="none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800" b="0" i="0" u="none" strike="noStrike" cap="none">
                <a:solidFill>
                  <a:srgbClr val="3E3C3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 le modèle économique</a:t>
            </a:r>
            <a:endParaRPr sz="800" b="0" i="0" u="none" strike="noStrike" cap="none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800" b="0" i="0" u="none" strike="noStrike" cap="none">
                <a:solidFill>
                  <a:srgbClr val="3E3C3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 (Comex)</a:t>
            </a:r>
            <a:endParaRPr sz="800" b="0" i="0" u="none" strike="noStrike" cap="none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800" b="0" i="0" u="none" strike="noStrike" cap="none">
                <a:solidFill>
                  <a:srgbClr val="3E3C3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› Dépasse les obligations</a:t>
            </a:r>
            <a:endParaRPr sz="800" b="0" i="0" u="none" strike="noStrike" cap="none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800" b="0" i="0" u="none" strike="noStrike" cap="none">
                <a:solidFill>
                  <a:srgbClr val="3E3C3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 légales</a:t>
            </a:r>
            <a:endParaRPr sz="800" b="0" i="0" u="none" strike="noStrike" cap="none">
              <a:solidFill>
                <a:srgbClr val="3E3C3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633" name="Google Shape;633;p13"/>
          <p:cNvSpPr txBox="1"/>
          <p:nvPr/>
        </p:nvSpPr>
        <p:spPr>
          <a:xfrm>
            <a:off x="3894200" y="2178325"/>
            <a:ext cx="1488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1" i="0" u="none" strike="noStrike" cap="none">
                <a:solidFill>
                  <a:srgbClr val="255BD8"/>
                </a:solidFill>
                <a:latin typeface="Poppins"/>
                <a:ea typeface="Poppins"/>
                <a:cs typeface="Poppins"/>
                <a:sym typeface="Poppins"/>
              </a:rPr>
              <a:t>CONTRIBUTIF</a:t>
            </a:r>
            <a:endParaRPr sz="1000" b="1" i="0" u="none" strike="noStrike" cap="none">
              <a:solidFill>
                <a:srgbClr val="255BD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4" name="Google Shape;634;p13"/>
          <p:cNvSpPr txBox="1"/>
          <p:nvPr/>
        </p:nvSpPr>
        <p:spPr>
          <a:xfrm>
            <a:off x="2077399" y="2178325"/>
            <a:ext cx="1488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1" i="0" u="none" strike="noStrike" cap="none">
                <a:solidFill>
                  <a:srgbClr val="003295"/>
                </a:solidFill>
                <a:latin typeface="Poppins"/>
                <a:ea typeface="Poppins"/>
                <a:cs typeface="Poppins"/>
                <a:sym typeface="Poppins"/>
              </a:rPr>
              <a:t>RESPONSABLE</a:t>
            </a:r>
            <a:endParaRPr sz="1000" b="1" i="0" u="none" strike="noStrike" cap="none">
              <a:solidFill>
                <a:srgbClr val="00329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5" name="Google Shape;635;p13"/>
          <p:cNvSpPr txBox="1"/>
          <p:nvPr/>
        </p:nvSpPr>
        <p:spPr>
          <a:xfrm>
            <a:off x="336798" y="2178325"/>
            <a:ext cx="1488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1" i="1" u="none" strike="noStrike" cap="none">
                <a:solidFill>
                  <a:srgbClr val="000938"/>
                </a:solidFill>
                <a:latin typeface="Poppins"/>
                <a:ea typeface="Poppins"/>
                <a:cs typeface="Poppins"/>
                <a:sym typeface="Poppins"/>
              </a:rPr>
              <a:t>BUSINESS AS USUAL</a:t>
            </a:r>
            <a:endParaRPr sz="1000" b="1" i="1" u="none" strike="noStrike" cap="none">
              <a:solidFill>
                <a:srgbClr val="00093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6" name="Google Shape;636;p13"/>
          <p:cNvSpPr txBox="1"/>
          <p:nvPr/>
        </p:nvSpPr>
        <p:spPr>
          <a:xfrm>
            <a:off x="5862975" y="2613325"/>
            <a:ext cx="31602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800" b="0" i="0" u="none" strike="noStrike" cap="non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› Transformation du modèle économique : net positif</a:t>
            </a:r>
            <a:endParaRPr sz="800" b="0" i="0" u="none" strike="noStrike" cap="non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800" b="0" i="0" u="none" strike="noStrike" cap="non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 et contributions écosystémiques positives. Recherche</a:t>
            </a:r>
            <a:endParaRPr sz="800" b="0" i="0" u="none" strike="noStrike" cap="non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800" b="0" i="0" u="none" strike="noStrike" cap="non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 d’équilibre entre performance et robustesse du modèle.</a:t>
            </a:r>
            <a:endParaRPr sz="800" b="0" i="0" u="none" strike="noStrike" cap="non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800" b="0" i="0" u="none" strike="noStrike" cap="non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› Répare, restaure, régénère les conditions du vivant.</a:t>
            </a:r>
            <a:endParaRPr sz="800" b="0" i="0" u="none" strike="noStrike" cap="non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800" b="0" i="0" u="none" strike="noStrike" cap="non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› L’entreprise désilotée : la régénération des écosystèmes</a:t>
            </a:r>
            <a:endParaRPr sz="800" b="0" i="0" u="none" strike="noStrike" cap="non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800" b="0" i="0" u="none" strike="noStrike" cap="non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 passe par une logique de coopérations élargies en</a:t>
            </a:r>
            <a:endParaRPr sz="800" b="0" i="0" u="none" strike="noStrike" cap="non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800" b="0" i="0" u="none" strike="noStrike" cap="non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 intégrant la recherche de résilience territoriale.</a:t>
            </a:r>
            <a:endParaRPr sz="800" b="0" i="0" u="none" strike="noStrike" cap="non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800" b="0" i="0" u="none" strike="noStrike" cap="non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› La recherche de prospérité précède celle de croissance.</a:t>
            </a:r>
            <a:endParaRPr sz="800" b="0" i="0" u="none" strike="noStrike" cap="non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37" name="Google Shape;637;p13"/>
          <p:cNvSpPr txBox="1"/>
          <p:nvPr/>
        </p:nvSpPr>
        <p:spPr>
          <a:xfrm>
            <a:off x="5862975" y="2105800"/>
            <a:ext cx="2912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" sz="1600" b="1" i="0" u="none" strike="noStrike" cap="none">
                <a:solidFill>
                  <a:srgbClr val="53BD31"/>
                </a:solidFill>
                <a:latin typeface="Poppins"/>
                <a:ea typeface="Poppins"/>
                <a:cs typeface="Poppins"/>
                <a:sym typeface="Poppins"/>
              </a:rPr>
              <a:t>RÉGÉNÉRATIF</a:t>
            </a:r>
            <a:endParaRPr sz="1600" b="1" i="0" u="none" strike="noStrike" cap="none">
              <a:solidFill>
                <a:srgbClr val="53BD3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8" name="Google Shape;638;p13"/>
          <p:cNvSpPr txBox="1"/>
          <p:nvPr/>
        </p:nvSpPr>
        <p:spPr>
          <a:xfrm>
            <a:off x="5728732" y="1079300"/>
            <a:ext cx="2912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fr" sz="5000" b="1" i="0" u="none" strike="noStrike" cap="none">
                <a:solidFill>
                  <a:srgbClr val="53BD31"/>
                </a:solidFill>
                <a:latin typeface="Antonio"/>
                <a:ea typeface="Antonio"/>
                <a:cs typeface="Antonio"/>
                <a:sym typeface="Antonio"/>
              </a:rPr>
              <a:t>RUPTURE</a:t>
            </a:r>
            <a:endParaRPr sz="5000" b="1" i="0" u="none" strike="noStrike" cap="none">
              <a:solidFill>
                <a:srgbClr val="53BD31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cxnSp>
        <p:nvCxnSpPr>
          <p:cNvPr id="639" name="Google Shape;639;p13"/>
          <p:cNvCxnSpPr/>
          <p:nvPr/>
        </p:nvCxnSpPr>
        <p:spPr>
          <a:xfrm>
            <a:off x="236400" y="2057400"/>
            <a:ext cx="0" cy="3086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0" name="Google Shape;640;p13"/>
          <p:cNvSpPr txBox="1"/>
          <p:nvPr/>
        </p:nvSpPr>
        <p:spPr>
          <a:xfrm>
            <a:off x="1219893" y="1424853"/>
            <a:ext cx="2241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fr" sz="2200" b="0" i="0" u="none" strike="noStrike" cap="none">
                <a:solidFill>
                  <a:srgbClr val="000938"/>
                </a:solidFill>
                <a:latin typeface="Antonio Light"/>
                <a:ea typeface="Antonio Light"/>
                <a:cs typeface="Antonio Light"/>
                <a:sym typeface="Antonio Light"/>
              </a:rPr>
              <a:t>MODÈLES D’AFFAIRES :</a:t>
            </a:r>
            <a:endParaRPr sz="2200" b="0" i="0" u="none" strike="noStrike" cap="none">
              <a:solidFill>
                <a:srgbClr val="000938"/>
              </a:solidFill>
              <a:latin typeface="Antonio Light"/>
              <a:ea typeface="Antonio Light"/>
              <a:cs typeface="Antonio Light"/>
              <a:sym typeface="Antonio Light"/>
            </a:endParaRPr>
          </a:p>
        </p:txBody>
      </p:sp>
      <p:sp>
        <p:nvSpPr>
          <p:cNvPr id="641" name="Google Shape;641;p13"/>
          <p:cNvSpPr/>
          <p:nvPr/>
        </p:nvSpPr>
        <p:spPr>
          <a:xfrm rot="-5400000">
            <a:off x="645600" y="990075"/>
            <a:ext cx="58200" cy="1349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55B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2" name="Google Shape;642;p13"/>
          <p:cNvCxnSpPr/>
          <p:nvPr/>
        </p:nvCxnSpPr>
        <p:spPr>
          <a:xfrm>
            <a:off x="1976998" y="2057400"/>
            <a:ext cx="0" cy="30861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3" name="Google Shape;643;p13"/>
          <p:cNvCxnSpPr/>
          <p:nvPr/>
        </p:nvCxnSpPr>
        <p:spPr>
          <a:xfrm>
            <a:off x="3793800" y="2057400"/>
            <a:ext cx="0" cy="30861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4" name="Google Shape;644;p13"/>
          <p:cNvCxnSpPr/>
          <p:nvPr/>
        </p:nvCxnSpPr>
        <p:spPr>
          <a:xfrm>
            <a:off x="5768625" y="2057400"/>
            <a:ext cx="0" cy="3086100"/>
          </a:xfrm>
          <a:prstGeom prst="straightConnector1">
            <a:avLst/>
          </a:prstGeom>
          <a:noFill/>
          <a:ln w="9525" cap="flat" cmpd="sng">
            <a:solidFill>
              <a:srgbClr val="63B44C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50F6A5-5189-609B-5DBE-AAC9DB83E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D2069A6-80BE-EA70-A99E-0696341B8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780" y="2107806"/>
            <a:ext cx="2385143" cy="1403040"/>
          </a:xfrm>
        </p:spPr>
        <p:txBody>
          <a:bodyPr>
            <a:normAutofit/>
          </a:bodyPr>
          <a:lstStyle/>
          <a:p>
            <a:pPr algn="ctr"/>
            <a:r>
              <a:rPr lang="fr-FR" sz="2400" dirty="0">
                <a:solidFill>
                  <a:srgbClr val="255BD9"/>
                </a:solidFill>
              </a:rPr>
              <a:t>Modèle régénératif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4CB9BC6-C679-45D1-A0FE-2F38F3A7D574}"/>
              </a:ext>
            </a:extLst>
          </p:cNvPr>
          <p:cNvSpPr/>
          <p:nvPr/>
        </p:nvSpPr>
        <p:spPr>
          <a:xfrm>
            <a:off x="3338599" y="56445"/>
            <a:ext cx="2530965" cy="3341511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F5F2E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34AE820-726B-8528-ACE8-8A7458531CED}"/>
              </a:ext>
            </a:extLst>
          </p:cNvPr>
          <p:cNvSpPr txBox="1">
            <a:spLocks/>
          </p:cNvSpPr>
          <p:nvPr/>
        </p:nvSpPr>
        <p:spPr>
          <a:xfrm>
            <a:off x="3762919" y="301581"/>
            <a:ext cx="1677664" cy="89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C3A"/>
              </a:buClr>
              <a:buSzPts val="2800"/>
              <a:buFont typeface="Antonio"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3E3C3A"/>
                </a:solidFill>
                <a:effectLst/>
                <a:uLnTx/>
                <a:uFillTx/>
                <a:latin typeface="Antonio"/>
                <a:sym typeface="Antonio"/>
              </a:rPr>
              <a:t>Attractivité et fidélisation des talents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CA8F6F0-F324-3F6E-31EF-9C8E3B3BAFE7}"/>
              </a:ext>
            </a:extLst>
          </p:cNvPr>
          <p:cNvSpPr/>
          <p:nvPr/>
        </p:nvSpPr>
        <p:spPr>
          <a:xfrm>
            <a:off x="3361176" y="1727200"/>
            <a:ext cx="2530965" cy="3341511"/>
          </a:xfrm>
          <a:prstGeom prst="ellipse">
            <a:avLst/>
          </a:prstGeom>
          <a:noFill/>
          <a:ln w="63500">
            <a:solidFill>
              <a:srgbClr val="00EE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F5F2E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77324FC-33B2-F893-1901-3DEEE9526029}"/>
              </a:ext>
            </a:extLst>
          </p:cNvPr>
          <p:cNvSpPr txBox="1">
            <a:spLocks/>
          </p:cNvSpPr>
          <p:nvPr/>
        </p:nvSpPr>
        <p:spPr>
          <a:xfrm>
            <a:off x="3776537" y="4088893"/>
            <a:ext cx="1677664" cy="89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C3A"/>
              </a:buClr>
              <a:buSzPts val="2800"/>
              <a:buFont typeface="Antonio"/>
              <a:buNone/>
              <a:tabLst/>
              <a:defRPr/>
            </a:pPr>
            <a:r>
              <a:rPr kumimoji="0" lang="fr-FR" sz="1900" b="1" i="0" u="none" strike="noStrike" kern="0" cap="none" spc="0" normalizeH="0" baseline="0" noProof="0" dirty="0">
                <a:ln>
                  <a:noFill/>
                </a:ln>
                <a:solidFill>
                  <a:srgbClr val="00EE48"/>
                </a:solidFill>
                <a:effectLst/>
                <a:uLnTx/>
                <a:uFillTx/>
                <a:latin typeface="Antonio"/>
                <a:sym typeface="Antonio"/>
              </a:rPr>
              <a:t>Sens et enthousiasme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F6BF87E-CEE5-F794-CA05-5FDA5DD939AC}"/>
              </a:ext>
            </a:extLst>
          </p:cNvPr>
          <p:cNvSpPr/>
          <p:nvPr/>
        </p:nvSpPr>
        <p:spPr>
          <a:xfrm rot="3605688">
            <a:off x="4769624" y="-693209"/>
            <a:ext cx="1975883" cy="5046252"/>
          </a:xfrm>
          <a:prstGeom prst="ellipse">
            <a:avLst/>
          </a:prstGeom>
          <a:noFill/>
          <a:ln w="63500">
            <a:solidFill>
              <a:srgbClr val="18A5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F5F2E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9C6DFE0-A47A-4949-C6A4-0ECFD405AA48}"/>
              </a:ext>
            </a:extLst>
          </p:cNvPr>
          <p:cNvSpPr txBox="1">
            <a:spLocks/>
          </p:cNvSpPr>
          <p:nvPr/>
        </p:nvSpPr>
        <p:spPr>
          <a:xfrm>
            <a:off x="6190030" y="640248"/>
            <a:ext cx="1677664" cy="89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C3A"/>
              </a:buClr>
              <a:buSzPts val="2800"/>
              <a:buFont typeface="Antonio"/>
              <a:buNone/>
              <a:tabLst/>
              <a:defRPr/>
            </a:pPr>
            <a:r>
              <a:rPr kumimoji="0" lang="fr-FR" sz="1900" b="1" i="0" u="none" strike="noStrike" kern="0" cap="none" spc="0" normalizeH="0" baseline="0" noProof="0" dirty="0">
                <a:ln>
                  <a:noFill/>
                </a:ln>
                <a:solidFill>
                  <a:srgbClr val="18A5E0"/>
                </a:solidFill>
                <a:effectLst/>
                <a:uLnTx/>
                <a:uFillTx/>
                <a:latin typeface="Antonio"/>
                <a:sym typeface="Antonio"/>
              </a:rPr>
              <a:t>Réduction des coûts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5C6E774-EACA-7942-1289-80A1720F2D88}"/>
              </a:ext>
            </a:extLst>
          </p:cNvPr>
          <p:cNvSpPr/>
          <p:nvPr/>
        </p:nvSpPr>
        <p:spPr>
          <a:xfrm rot="3602735">
            <a:off x="2387668" y="853369"/>
            <a:ext cx="1975883" cy="5046252"/>
          </a:xfrm>
          <a:prstGeom prst="ellipse">
            <a:avLst/>
          </a:prstGeom>
          <a:noFill/>
          <a:ln w="63500">
            <a:solidFill>
              <a:srgbClr val="255B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F5F2E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55734E1F-4631-B0AC-054D-480F430F2F9E}"/>
              </a:ext>
            </a:extLst>
          </p:cNvPr>
          <p:cNvSpPr txBox="1">
            <a:spLocks/>
          </p:cNvSpPr>
          <p:nvPr/>
        </p:nvSpPr>
        <p:spPr>
          <a:xfrm>
            <a:off x="1181200" y="3691844"/>
            <a:ext cx="2020050" cy="92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C3A"/>
              </a:buClr>
              <a:buSzPts val="2800"/>
              <a:buFont typeface="Antonio"/>
              <a:buNone/>
              <a:tabLst/>
              <a:defRPr/>
            </a:pPr>
            <a:r>
              <a:rPr kumimoji="0" lang="fr-FR" sz="1900" b="1" i="0" u="none" strike="noStrike" kern="0" cap="none" spc="0" normalizeH="0" baseline="0" noProof="0" dirty="0">
                <a:ln>
                  <a:noFill/>
                </a:ln>
                <a:solidFill>
                  <a:srgbClr val="255BD9"/>
                </a:solidFill>
                <a:effectLst/>
                <a:uLnTx/>
                <a:uFillTx/>
                <a:latin typeface="Antonio"/>
                <a:sym typeface="Antonio"/>
              </a:rPr>
              <a:t>Accès amélioré </a:t>
            </a:r>
            <a:br>
              <a:rPr kumimoji="0" lang="fr-FR" sz="1900" b="1" i="0" u="none" strike="noStrike" kern="0" cap="none" spc="0" normalizeH="0" baseline="0" noProof="0" dirty="0">
                <a:ln>
                  <a:noFill/>
                </a:ln>
                <a:solidFill>
                  <a:srgbClr val="255BD9"/>
                </a:solidFill>
                <a:effectLst/>
                <a:uLnTx/>
                <a:uFillTx/>
                <a:latin typeface="Antonio"/>
                <a:sym typeface="Antonio"/>
              </a:rPr>
            </a:br>
            <a:r>
              <a:rPr kumimoji="0" lang="fr-FR" sz="1900" b="1" i="0" u="none" strike="noStrike" kern="0" cap="none" spc="0" normalizeH="0" baseline="0" noProof="0" dirty="0">
                <a:ln>
                  <a:noFill/>
                </a:ln>
                <a:solidFill>
                  <a:srgbClr val="255BD9"/>
                </a:solidFill>
                <a:effectLst/>
                <a:uLnTx/>
                <a:uFillTx/>
                <a:latin typeface="Antonio"/>
                <a:sym typeface="Antonio"/>
              </a:rPr>
              <a:t>aux capitaux </a:t>
            </a:r>
            <a:br>
              <a:rPr kumimoji="0" lang="fr-FR" sz="1900" b="1" i="0" u="none" strike="noStrike" kern="0" cap="none" spc="0" normalizeH="0" baseline="0" noProof="0" dirty="0">
                <a:ln>
                  <a:noFill/>
                </a:ln>
                <a:solidFill>
                  <a:srgbClr val="255BD9"/>
                </a:solidFill>
                <a:effectLst/>
                <a:uLnTx/>
                <a:uFillTx/>
                <a:latin typeface="Antonio"/>
                <a:sym typeface="Antonio"/>
              </a:rPr>
            </a:br>
            <a:r>
              <a:rPr kumimoji="0" lang="fr-FR" sz="1900" b="1" i="0" u="none" strike="noStrike" kern="0" cap="none" spc="0" normalizeH="0" baseline="0" noProof="0" dirty="0">
                <a:ln>
                  <a:noFill/>
                </a:ln>
                <a:solidFill>
                  <a:srgbClr val="255BD9"/>
                </a:solidFill>
                <a:effectLst/>
                <a:uLnTx/>
                <a:uFillTx/>
                <a:latin typeface="Antonio"/>
                <a:sym typeface="Antonio"/>
              </a:rPr>
              <a:t>et subsides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55AD439-2C98-D0D2-40C1-8BE567888E34}"/>
              </a:ext>
            </a:extLst>
          </p:cNvPr>
          <p:cNvSpPr/>
          <p:nvPr/>
        </p:nvSpPr>
        <p:spPr>
          <a:xfrm rot="7234061">
            <a:off x="4885345" y="905974"/>
            <a:ext cx="1975883" cy="5046252"/>
          </a:xfrm>
          <a:prstGeom prst="ellipse">
            <a:avLst/>
          </a:prstGeom>
          <a:noFill/>
          <a:ln w="63500">
            <a:solidFill>
              <a:srgbClr val="FF9E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F5F2E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DCA741C-F42A-A296-C05C-504494DECA5D}"/>
              </a:ext>
            </a:extLst>
          </p:cNvPr>
          <p:cNvSpPr txBox="1">
            <a:spLocks/>
          </p:cNvSpPr>
          <p:nvPr/>
        </p:nvSpPr>
        <p:spPr>
          <a:xfrm>
            <a:off x="6031986" y="3620514"/>
            <a:ext cx="1677664" cy="89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C3A"/>
              </a:buClr>
              <a:buSzPts val="2800"/>
              <a:buFont typeface="Antonio"/>
              <a:buNone/>
              <a:tabLst/>
              <a:defRPr/>
            </a:pPr>
            <a:r>
              <a:rPr kumimoji="0" lang="fr-FR" sz="1900" b="1" i="0" u="none" strike="noStrike" kern="0" cap="none" spc="0" normalizeH="0" baseline="0" noProof="0" dirty="0">
                <a:ln>
                  <a:noFill/>
                </a:ln>
                <a:solidFill>
                  <a:srgbClr val="FF9E1D"/>
                </a:solidFill>
                <a:effectLst/>
                <a:uLnTx/>
                <a:uFillTx/>
                <a:latin typeface="Antonio"/>
                <a:sym typeface="Antonio"/>
              </a:rPr>
              <a:t>Valeur ajoutée perçue et réputation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BEE8856-C942-FA41-C938-598F859D2AA6}"/>
              </a:ext>
            </a:extLst>
          </p:cNvPr>
          <p:cNvSpPr/>
          <p:nvPr/>
        </p:nvSpPr>
        <p:spPr>
          <a:xfrm rot="7234061">
            <a:off x="2443221" y="-678429"/>
            <a:ext cx="1975883" cy="5046252"/>
          </a:xfrm>
          <a:prstGeom prst="ellipse">
            <a:avLst/>
          </a:prstGeom>
          <a:noFill/>
          <a:ln w="63500">
            <a:solidFill>
              <a:srgbClr val="00A6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F5F2E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10DB5212-31DA-F837-3A2A-53D959A82FFB}"/>
              </a:ext>
            </a:extLst>
          </p:cNvPr>
          <p:cNvSpPr txBox="1">
            <a:spLocks/>
          </p:cNvSpPr>
          <p:nvPr/>
        </p:nvSpPr>
        <p:spPr>
          <a:xfrm>
            <a:off x="1403542" y="617670"/>
            <a:ext cx="1851098" cy="110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io"/>
              <a:buNone/>
              <a:defRPr sz="28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C3A"/>
              </a:buClr>
              <a:buSzPts val="2800"/>
              <a:buFont typeface="Antonio"/>
              <a:buNone/>
              <a:tabLst/>
              <a:defRPr/>
            </a:pPr>
            <a:r>
              <a:rPr kumimoji="0" lang="fr-FR" sz="1900" b="1" i="0" u="none" strike="noStrike" kern="0" cap="none" spc="0" normalizeH="0" baseline="0" noProof="0" dirty="0">
                <a:ln>
                  <a:noFill/>
                </a:ln>
                <a:solidFill>
                  <a:srgbClr val="00A658"/>
                </a:solidFill>
                <a:effectLst/>
                <a:uLnTx/>
                <a:uFillTx/>
                <a:latin typeface="Antonio"/>
                <a:sym typeface="Antonio"/>
              </a:rPr>
              <a:t>Diminution de l’exposition aux risques</a:t>
            </a:r>
          </a:p>
        </p:txBody>
      </p:sp>
      <p:sp>
        <p:nvSpPr>
          <p:cNvPr id="17" name="Flèche vers la droite 16">
            <a:extLst>
              <a:ext uri="{FF2B5EF4-FFF2-40B4-BE49-F238E27FC236}">
                <a16:creationId xmlns:a16="http://schemas.microsoft.com/office/drawing/2014/main" id="{1FB81B60-F95A-102B-353B-62CF1C026B0C}"/>
              </a:ext>
            </a:extLst>
          </p:cNvPr>
          <p:cNvSpPr/>
          <p:nvPr/>
        </p:nvSpPr>
        <p:spPr>
          <a:xfrm>
            <a:off x="6930264" y="1994332"/>
            <a:ext cx="2199848" cy="1151025"/>
          </a:xfrm>
          <a:prstGeom prst="rightArrow">
            <a:avLst>
              <a:gd name="adj1" fmla="val 50000"/>
              <a:gd name="adj2" fmla="val 66380"/>
            </a:avLst>
          </a:prstGeom>
          <a:solidFill>
            <a:schemeClr val="accent5">
              <a:lumMod val="50000"/>
            </a:schemeClr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F5F2EE"/>
                </a:solidFill>
                <a:effectLst/>
                <a:uLnTx/>
                <a:uFillTx/>
                <a:latin typeface="Antonio"/>
                <a:ea typeface="+mn-ea"/>
                <a:cs typeface="+mn-cs"/>
                <a:sym typeface="Antonio"/>
              </a:rPr>
              <a:t>Impact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F5F2EE"/>
                </a:solidFill>
                <a:effectLst/>
                <a:uLnTx/>
                <a:uFillTx/>
                <a:latin typeface="Antonio"/>
                <a:ea typeface="+mn-ea"/>
                <a:cs typeface="+mn-cs"/>
                <a:sym typeface="Antonio"/>
              </a:rPr>
              <a:t>Performance</a:t>
            </a:r>
          </a:p>
        </p:txBody>
      </p:sp>
      <p:sp>
        <p:nvSpPr>
          <p:cNvPr id="18" name="Flèche vers la droite 17">
            <a:extLst>
              <a:ext uri="{FF2B5EF4-FFF2-40B4-BE49-F238E27FC236}">
                <a16:creationId xmlns:a16="http://schemas.microsoft.com/office/drawing/2014/main" id="{789F4B5F-2F0A-EF28-50F0-D74E1B49D8EC}"/>
              </a:ext>
            </a:extLst>
          </p:cNvPr>
          <p:cNvSpPr/>
          <p:nvPr/>
        </p:nvSpPr>
        <p:spPr>
          <a:xfrm>
            <a:off x="79631" y="1994331"/>
            <a:ext cx="2199848" cy="1151025"/>
          </a:xfrm>
          <a:prstGeom prst="rightArrow">
            <a:avLst>
              <a:gd name="adj1" fmla="val 50000"/>
              <a:gd name="adj2" fmla="val 68837"/>
            </a:avLst>
          </a:prstGeom>
          <a:solidFill>
            <a:schemeClr val="bg1">
              <a:lumMod val="25000"/>
            </a:schemeClr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F5F2EE"/>
                </a:solidFill>
                <a:effectLst/>
                <a:uLnTx/>
                <a:uFillTx/>
                <a:latin typeface="Antonio"/>
                <a:ea typeface="+mn-ea"/>
                <a:cs typeface="+mn-cs"/>
                <a:sym typeface="Arial"/>
              </a:rPr>
              <a:t>Robustesse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F5F2EE"/>
                </a:solidFill>
                <a:effectLst/>
                <a:uLnTx/>
                <a:uFillTx/>
                <a:latin typeface="Antonio"/>
                <a:ea typeface="+mn-ea"/>
                <a:cs typeface="+mn-cs"/>
                <a:sym typeface="Arial"/>
              </a:rPr>
              <a:t>Résilience</a:t>
            </a:r>
          </a:p>
        </p:txBody>
      </p:sp>
    </p:spTree>
    <p:extLst>
      <p:ext uri="{BB962C8B-B14F-4D97-AF65-F5344CB8AC3E}">
        <p14:creationId xmlns:p14="http://schemas.microsoft.com/office/powerpoint/2010/main" val="3485936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7"/>
          <p:cNvSpPr/>
          <p:nvPr/>
        </p:nvSpPr>
        <p:spPr>
          <a:xfrm>
            <a:off x="0" y="0"/>
            <a:ext cx="3225300" cy="51435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blurRad="100013" dist="1905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7"/>
          <p:cNvSpPr/>
          <p:nvPr/>
        </p:nvSpPr>
        <p:spPr>
          <a:xfrm>
            <a:off x="286413" y="459288"/>
            <a:ext cx="2658900" cy="5829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0013" dist="1905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9" name="Google Shape;679;p7"/>
          <p:cNvSpPr txBox="1"/>
          <p:nvPr/>
        </p:nvSpPr>
        <p:spPr>
          <a:xfrm>
            <a:off x="3490725" y="183078"/>
            <a:ext cx="35850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fr" sz="1000" b="0" i="0" u="none" strike="noStrike" cap="none">
                <a:solidFill>
                  <a:srgbClr val="3E3C3A"/>
                </a:solidFill>
                <a:latin typeface="Poppins"/>
                <a:ea typeface="Poppins"/>
                <a:cs typeface="Poppins"/>
                <a:sym typeface="Poppins"/>
              </a:rPr>
              <a:t>Parmi les participants…</a:t>
            </a:r>
            <a:endParaRPr sz="1000" b="0" i="0" u="none" strike="noStrike" cap="none">
              <a:solidFill>
                <a:srgbClr val="3E3C3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0" name="Google Shape;680;p7"/>
          <p:cNvSpPr txBox="1"/>
          <p:nvPr/>
        </p:nvSpPr>
        <p:spPr>
          <a:xfrm>
            <a:off x="13413" y="2435163"/>
            <a:ext cx="3198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" sz="2400" b="0" i="0" u="none" strike="noStrike" cap="none">
                <a:solidFill>
                  <a:srgbClr val="53BD31"/>
                </a:solidFill>
                <a:latin typeface="Antonio"/>
                <a:ea typeface="Antonio"/>
                <a:cs typeface="Antonio"/>
                <a:sym typeface="Antonio"/>
              </a:rPr>
              <a:t>300+ </a:t>
            </a:r>
            <a:r>
              <a:rPr lang="fr" sz="2400" b="0" i="0" u="none" strike="noStrike" cap="none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PARTICIPANTS</a:t>
            </a:r>
            <a:endParaRPr sz="1400" b="0" i="0" u="none" strike="noStrike" cap="none">
              <a:solidFill>
                <a:srgbClr val="FFFFFF"/>
              </a:solidFill>
              <a:latin typeface="Antonio ExtraLight"/>
              <a:ea typeface="Antonio ExtraLight"/>
              <a:cs typeface="Antonio ExtraLight"/>
              <a:sym typeface="Antonio ExtraLight"/>
            </a:endParaRPr>
          </a:p>
        </p:txBody>
      </p:sp>
      <p:sp>
        <p:nvSpPr>
          <p:cNvPr id="681" name="Google Shape;681;p7"/>
          <p:cNvSpPr txBox="1"/>
          <p:nvPr/>
        </p:nvSpPr>
        <p:spPr>
          <a:xfrm>
            <a:off x="13288" y="3314738"/>
            <a:ext cx="31986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" sz="900" b="0" i="0" u="none" strike="noStrike" cap="none">
                <a:solidFill>
                  <a:srgbClr val="53BD31"/>
                </a:solidFill>
                <a:latin typeface="Poppins"/>
                <a:ea typeface="Poppins"/>
                <a:cs typeface="Poppins"/>
                <a:sym typeface="Poppins"/>
              </a:rPr>
              <a:t>REPRÉSENTANT</a:t>
            </a:r>
            <a:endParaRPr sz="900" b="0" i="0" u="none" strike="noStrike" cap="none">
              <a:solidFill>
                <a:srgbClr val="53BD3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2" name="Google Shape;682;p7"/>
          <p:cNvSpPr txBox="1"/>
          <p:nvPr/>
        </p:nvSpPr>
        <p:spPr>
          <a:xfrm>
            <a:off x="13413" y="3810439"/>
            <a:ext cx="31986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0" i="0" u="none" strike="noStrike" cap="none">
                <a:solidFill>
                  <a:srgbClr val="53BD31"/>
                </a:solidFill>
                <a:latin typeface="Antonio"/>
                <a:ea typeface="Antonio"/>
                <a:cs typeface="Antonio"/>
                <a:sym typeface="Antonio"/>
              </a:rPr>
              <a:t>250,000 </a:t>
            </a:r>
            <a:r>
              <a:rPr lang="fr" sz="1800" b="0" i="0" u="none" strike="noStrike" cap="none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COLLABORATEURS</a:t>
            </a:r>
            <a:endParaRPr sz="1800" b="0" i="0" u="none" strike="noStrike" cap="none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683" name="Google Shape;683;p7"/>
          <p:cNvSpPr txBox="1"/>
          <p:nvPr/>
        </p:nvSpPr>
        <p:spPr>
          <a:xfrm>
            <a:off x="13413" y="1566063"/>
            <a:ext cx="3198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" sz="2800" b="0" i="0" u="none" strike="noStrike" cap="none">
                <a:solidFill>
                  <a:srgbClr val="53BD31"/>
                </a:solidFill>
                <a:latin typeface="Antonio"/>
                <a:ea typeface="Antonio"/>
                <a:cs typeface="Antonio"/>
                <a:sym typeface="Antonio"/>
              </a:rPr>
              <a:t>150 </a:t>
            </a:r>
            <a:r>
              <a:rPr lang="fr" sz="2800" b="0" i="0" u="none" strike="noStrike" cap="none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ENTREPRISES</a:t>
            </a:r>
            <a:endParaRPr sz="1200" b="0" i="0" u="none" strike="noStrike" cap="none">
              <a:solidFill>
                <a:srgbClr val="FFFFFF"/>
              </a:solidFill>
              <a:latin typeface="Antonio ExtraLight"/>
              <a:ea typeface="Antonio ExtraLight"/>
              <a:cs typeface="Antonio ExtraLight"/>
              <a:sym typeface="Antonio ExtraLight"/>
            </a:endParaRPr>
          </a:p>
        </p:txBody>
      </p:sp>
      <p:sp>
        <p:nvSpPr>
          <p:cNvPr id="684" name="Google Shape;684;p7"/>
          <p:cNvSpPr txBox="1"/>
          <p:nvPr/>
        </p:nvSpPr>
        <p:spPr>
          <a:xfrm>
            <a:off x="286413" y="581388"/>
            <a:ext cx="2658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93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1ÈRE ÉDITION DU PARCOURS</a:t>
            </a:r>
            <a:br>
              <a:rPr lang="fr" sz="1000" b="0" i="0" u="none" strike="noStrike" cap="none">
                <a:solidFill>
                  <a:srgbClr val="000938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lang="fr" sz="800" b="0" i="0" u="none" strike="noStrike" cap="none">
                <a:solidFill>
                  <a:srgbClr val="00093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(2021-2022)</a:t>
            </a:r>
            <a:endParaRPr sz="800" b="0" i="0" u="none" strike="noStrike" cap="none">
              <a:solidFill>
                <a:srgbClr val="000938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685" name="Google Shape;685;p7"/>
          <p:cNvSpPr txBox="1"/>
          <p:nvPr/>
        </p:nvSpPr>
        <p:spPr>
          <a:xfrm>
            <a:off x="13413" y="1997969"/>
            <a:ext cx="31986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" sz="9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 TOUTES TAILLES, SECTEURS, ORIGINES</a:t>
            </a:r>
            <a:endParaRPr sz="9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6" name="Google Shape;686;p7"/>
          <p:cNvSpPr txBox="1"/>
          <p:nvPr/>
        </p:nvSpPr>
        <p:spPr>
          <a:xfrm>
            <a:off x="13413" y="2819054"/>
            <a:ext cx="31986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" sz="9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DIRIGEANTS &amp; PLANET CHAMPIONS</a:t>
            </a:r>
            <a:endParaRPr sz="9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7" name="Google Shape;687;p7"/>
          <p:cNvSpPr txBox="1"/>
          <p:nvPr/>
        </p:nvSpPr>
        <p:spPr>
          <a:xfrm>
            <a:off x="13413" y="4274839"/>
            <a:ext cx="31986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0" i="0" u="none" strike="noStrike" cap="none">
                <a:solidFill>
                  <a:srgbClr val="53BD31"/>
                </a:solidFill>
                <a:latin typeface="Antonio"/>
                <a:ea typeface="Antonio"/>
                <a:cs typeface="Antonio"/>
                <a:sym typeface="Antonio"/>
              </a:rPr>
              <a:t>50 Mds€ </a:t>
            </a:r>
            <a:r>
              <a:rPr lang="fr" sz="1800" b="0" i="0" u="none" strike="noStrike" cap="none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DE CHIFFRE D’AFFAIRES</a:t>
            </a:r>
            <a:endParaRPr sz="1800" b="0" i="0" u="none" strike="noStrike" cap="none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688" name="Google Shape;688;p7"/>
          <p:cNvSpPr txBox="1"/>
          <p:nvPr/>
        </p:nvSpPr>
        <p:spPr>
          <a:xfrm>
            <a:off x="13288" y="4102938"/>
            <a:ext cx="31986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" sz="9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ET</a:t>
            </a:r>
            <a:endParaRPr sz="9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9" name="Google Shape;689;p7"/>
          <p:cNvSpPr/>
          <p:nvPr/>
        </p:nvSpPr>
        <p:spPr>
          <a:xfrm>
            <a:off x="3490725" y="459306"/>
            <a:ext cx="3585000" cy="5829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7"/>
          <p:cNvSpPr/>
          <p:nvPr/>
        </p:nvSpPr>
        <p:spPr>
          <a:xfrm>
            <a:off x="3490725" y="1104381"/>
            <a:ext cx="3585000" cy="5829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7"/>
          <p:cNvSpPr/>
          <p:nvPr/>
        </p:nvSpPr>
        <p:spPr>
          <a:xfrm>
            <a:off x="3490725" y="1749456"/>
            <a:ext cx="3585000" cy="5829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7"/>
          <p:cNvSpPr/>
          <p:nvPr/>
        </p:nvSpPr>
        <p:spPr>
          <a:xfrm>
            <a:off x="3490725" y="2394531"/>
            <a:ext cx="3585000" cy="5829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7"/>
          <p:cNvSpPr/>
          <p:nvPr/>
        </p:nvSpPr>
        <p:spPr>
          <a:xfrm>
            <a:off x="3490725" y="3039606"/>
            <a:ext cx="3585000" cy="5829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7"/>
          <p:cNvSpPr/>
          <p:nvPr/>
        </p:nvSpPr>
        <p:spPr>
          <a:xfrm>
            <a:off x="3490725" y="3684681"/>
            <a:ext cx="3585000" cy="5829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7"/>
          <p:cNvSpPr txBox="1"/>
          <p:nvPr/>
        </p:nvSpPr>
        <p:spPr>
          <a:xfrm>
            <a:off x="7163525" y="580493"/>
            <a:ext cx="13620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0" i="0" u="none" strike="noStrike" cap="none">
                <a:solidFill>
                  <a:srgbClr val="00093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ALIMENTATION</a:t>
            </a:r>
            <a:endParaRPr sz="1000" b="0" i="0" u="none" strike="noStrike" cap="none">
              <a:solidFill>
                <a:srgbClr val="000938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96" name="Google Shape;696;p7"/>
          <p:cNvSpPr txBox="1"/>
          <p:nvPr/>
        </p:nvSpPr>
        <p:spPr>
          <a:xfrm>
            <a:off x="7163525" y="1225568"/>
            <a:ext cx="13620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0" i="0" u="none" strike="noStrike" cap="none">
                <a:solidFill>
                  <a:srgbClr val="00093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TRANSPORT</a:t>
            </a:r>
            <a:endParaRPr sz="1000" b="0" i="0" u="none" strike="noStrike" cap="none">
              <a:solidFill>
                <a:srgbClr val="000938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97" name="Google Shape;697;p7"/>
          <p:cNvSpPr txBox="1"/>
          <p:nvPr/>
        </p:nvSpPr>
        <p:spPr>
          <a:xfrm>
            <a:off x="7163525" y="1870643"/>
            <a:ext cx="11832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0" i="0" u="none" strike="noStrike" cap="none">
                <a:solidFill>
                  <a:srgbClr val="00093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LOGEMENT</a:t>
            </a:r>
            <a:endParaRPr sz="1000" b="0" i="0" u="none" strike="noStrike" cap="none">
              <a:solidFill>
                <a:srgbClr val="000938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98" name="Google Shape;698;p7"/>
          <p:cNvSpPr txBox="1"/>
          <p:nvPr/>
        </p:nvSpPr>
        <p:spPr>
          <a:xfrm>
            <a:off x="7163525" y="2515718"/>
            <a:ext cx="15078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0" i="0" u="none" strike="noStrike" cap="none">
                <a:solidFill>
                  <a:srgbClr val="00093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PRODUCTION</a:t>
            </a:r>
            <a:endParaRPr sz="1000" b="0" i="0" u="none" strike="noStrike" cap="none">
              <a:solidFill>
                <a:srgbClr val="000938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99" name="Google Shape;699;p7"/>
          <p:cNvSpPr txBox="1"/>
          <p:nvPr/>
        </p:nvSpPr>
        <p:spPr>
          <a:xfrm>
            <a:off x="7163525" y="3160793"/>
            <a:ext cx="16377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0" i="0" u="none" strike="noStrike" cap="none">
                <a:solidFill>
                  <a:srgbClr val="00093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CONSOMMATION</a:t>
            </a:r>
            <a:endParaRPr sz="1000" b="0" i="0" u="none" strike="noStrike" cap="none">
              <a:solidFill>
                <a:srgbClr val="000938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00" name="Google Shape;700;p7"/>
          <p:cNvSpPr txBox="1"/>
          <p:nvPr/>
        </p:nvSpPr>
        <p:spPr>
          <a:xfrm>
            <a:off x="7163525" y="3805868"/>
            <a:ext cx="12846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0" i="0" u="none" strike="noStrike" cap="none">
                <a:solidFill>
                  <a:srgbClr val="00093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FINANCE</a:t>
            </a:r>
            <a:endParaRPr sz="1000" b="0" i="0" u="none" strike="noStrike" cap="none">
              <a:solidFill>
                <a:srgbClr val="000938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01" name="Google Shape;701;p7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6545" y="1821315"/>
            <a:ext cx="966173" cy="43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7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8976" y="580493"/>
            <a:ext cx="961311" cy="34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7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9169" y="1249093"/>
            <a:ext cx="900924" cy="29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7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7251" y="1176218"/>
            <a:ext cx="784227" cy="43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7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4594" y="2613551"/>
            <a:ext cx="850074" cy="144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7"/>
          <p:cNvPicPr preferRelativeResize="0"/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7252" y="1844669"/>
            <a:ext cx="784225" cy="392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7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8577" y="2466381"/>
            <a:ext cx="761574" cy="43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7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2944" y="3074356"/>
            <a:ext cx="513375" cy="51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7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3988" y="3184319"/>
            <a:ext cx="1110753" cy="29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7"/>
          <p:cNvPicPr preferRelativeResize="0"/>
          <p:nvPr/>
        </p:nvPicPr>
        <p:blipFill rotWithShape="1"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2270" y="2578499"/>
            <a:ext cx="963275" cy="214950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p7"/>
          <p:cNvSpPr txBox="1"/>
          <p:nvPr/>
        </p:nvSpPr>
        <p:spPr>
          <a:xfrm>
            <a:off x="6759500" y="699446"/>
            <a:ext cx="51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7"/>
          <p:cNvSpPr txBox="1"/>
          <p:nvPr/>
        </p:nvSpPr>
        <p:spPr>
          <a:xfrm>
            <a:off x="6759500" y="1359390"/>
            <a:ext cx="51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7"/>
          <p:cNvSpPr txBox="1"/>
          <p:nvPr/>
        </p:nvSpPr>
        <p:spPr>
          <a:xfrm>
            <a:off x="6759500" y="1994163"/>
            <a:ext cx="51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7"/>
          <p:cNvSpPr txBox="1"/>
          <p:nvPr/>
        </p:nvSpPr>
        <p:spPr>
          <a:xfrm>
            <a:off x="6759500" y="2637325"/>
            <a:ext cx="51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7"/>
          <p:cNvSpPr txBox="1"/>
          <p:nvPr/>
        </p:nvSpPr>
        <p:spPr>
          <a:xfrm>
            <a:off x="6759500" y="3288879"/>
            <a:ext cx="51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7"/>
          <p:cNvSpPr txBox="1"/>
          <p:nvPr/>
        </p:nvSpPr>
        <p:spPr>
          <a:xfrm>
            <a:off x="6759500" y="3932725"/>
            <a:ext cx="51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7" name="Google Shape;717;p7"/>
          <p:cNvPicPr preferRelativeResize="0"/>
          <p:nvPr/>
        </p:nvPicPr>
        <p:blipFill rotWithShape="1">
          <a:blip r:embed="rId1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9049" y="1225569"/>
            <a:ext cx="646892" cy="340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7"/>
          <p:cNvSpPr/>
          <p:nvPr/>
        </p:nvSpPr>
        <p:spPr>
          <a:xfrm>
            <a:off x="3490725" y="4329756"/>
            <a:ext cx="3585000" cy="5829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7"/>
          <p:cNvSpPr txBox="1"/>
          <p:nvPr/>
        </p:nvSpPr>
        <p:spPr>
          <a:xfrm>
            <a:off x="7163525" y="4401593"/>
            <a:ext cx="13740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0" i="0" u="none" strike="noStrike" cap="none">
                <a:solidFill>
                  <a:srgbClr val="000938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SOCIAL, SANTÉ, INSERTION</a:t>
            </a:r>
            <a:endParaRPr sz="1000" b="0" i="0" u="none" strike="noStrike" cap="none">
              <a:solidFill>
                <a:srgbClr val="000938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20" name="Google Shape;720;p7"/>
          <p:cNvSpPr txBox="1"/>
          <p:nvPr/>
        </p:nvSpPr>
        <p:spPr>
          <a:xfrm>
            <a:off x="6759500" y="4574463"/>
            <a:ext cx="51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1" name="Google Shape;721;p7"/>
          <p:cNvPicPr preferRelativeResize="0"/>
          <p:nvPr/>
        </p:nvPicPr>
        <p:blipFill rotWithShape="1">
          <a:blip r:embed="rId1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7641" y="3761352"/>
            <a:ext cx="1049700" cy="42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7"/>
          <p:cNvPicPr preferRelativeResize="0"/>
          <p:nvPr/>
        </p:nvPicPr>
        <p:blipFill rotWithShape="1">
          <a:blip r:embed="rId1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4888" y="4401605"/>
            <a:ext cx="548952" cy="43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7"/>
          <p:cNvPicPr preferRelativeResize="0"/>
          <p:nvPr/>
        </p:nvPicPr>
        <p:blipFill rotWithShape="1">
          <a:blip r:embed="rId1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9169" y="3738598"/>
            <a:ext cx="900925" cy="47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7"/>
          <p:cNvPicPr preferRelativeResize="0"/>
          <p:nvPr/>
        </p:nvPicPr>
        <p:blipFill rotWithShape="1">
          <a:blip r:embed="rId1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7519" y="4437884"/>
            <a:ext cx="784224" cy="366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7"/>
          <p:cNvPicPr preferRelativeResize="0"/>
          <p:nvPr/>
        </p:nvPicPr>
        <p:blipFill rotWithShape="1">
          <a:blip r:embed="rId1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9438" y="1808696"/>
            <a:ext cx="548950" cy="464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7"/>
          <p:cNvPicPr preferRelativeResize="0"/>
          <p:nvPr/>
        </p:nvPicPr>
        <p:blipFill rotWithShape="1">
          <a:blip r:embed="rId1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7475" y="4426397"/>
            <a:ext cx="850050" cy="39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7"/>
          <p:cNvPicPr preferRelativeResize="0"/>
          <p:nvPr/>
        </p:nvPicPr>
        <p:blipFill rotWithShape="1">
          <a:blip r:embed="rId2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307"/>
          <a:stretch/>
        </p:blipFill>
        <p:spPr>
          <a:xfrm>
            <a:off x="5857650" y="3198407"/>
            <a:ext cx="1049701" cy="2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7"/>
          <p:cNvPicPr preferRelativeResize="0"/>
          <p:nvPr/>
        </p:nvPicPr>
        <p:blipFill rotWithShape="1">
          <a:blip r:embed="rId2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4524" y="646416"/>
            <a:ext cx="1049702" cy="20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7"/>
          <p:cNvPicPr preferRelativeResize="0"/>
          <p:nvPr/>
        </p:nvPicPr>
        <p:blipFill rotWithShape="1">
          <a:blip r:embed="rId2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7254" y="415263"/>
            <a:ext cx="513300" cy="670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7"/>
          <p:cNvPicPr preferRelativeResize="0"/>
          <p:nvPr/>
        </p:nvPicPr>
        <p:blipFill rotWithShape="1">
          <a:blip r:embed="rId2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3225" y="3873711"/>
            <a:ext cx="961301" cy="204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2a38b720920_0_159"/>
          <p:cNvSpPr/>
          <p:nvPr/>
        </p:nvSpPr>
        <p:spPr>
          <a:xfrm rot="-479916">
            <a:off x="-76779" y="1510"/>
            <a:ext cx="3992845" cy="55285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6" name="Google Shape;736;g2a38b720920_0_159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480014">
            <a:off x="58127" y="143970"/>
            <a:ext cx="3722779" cy="5243418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g2a38b720920_0_159"/>
          <p:cNvSpPr txBox="1"/>
          <p:nvPr/>
        </p:nvSpPr>
        <p:spPr>
          <a:xfrm>
            <a:off x="5476428" y="369374"/>
            <a:ext cx="3515700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" sz="2400" b="1" i="0" u="none" strike="noStrike" cap="none">
                <a:solidFill>
                  <a:srgbClr val="53BD31"/>
                </a:solidFill>
                <a:latin typeface="Antonio"/>
                <a:ea typeface="Antonio"/>
                <a:cs typeface="Antonio"/>
                <a:sym typeface="Antonio"/>
              </a:rPr>
              <a:t>3 ANS APRÈS SA CRÉATION</a:t>
            </a:r>
            <a:endParaRPr sz="1400" b="0" i="0" u="none" strike="noStrike" cap="none">
              <a:solidFill>
                <a:srgbClr val="53BD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g2a38b720920_0_159"/>
          <p:cNvSpPr txBox="1"/>
          <p:nvPr/>
        </p:nvSpPr>
        <p:spPr>
          <a:xfrm>
            <a:off x="5466596" y="4659558"/>
            <a:ext cx="3833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Note de satisfaction des participants</a:t>
            </a:r>
            <a:endParaRPr sz="5200" b="0" i="0" u="none" strike="noStrike" cap="none">
              <a:solidFill>
                <a:srgbClr val="53BD31"/>
              </a:solidFill>
              <a:latin typeface="Antonio Medium"/>
              <a:ea typeface="Antonio Medium"/>
              <a:cs typeface="Antonio Medium"/>
              <a:sym typeface="Antonio Medium"/>
            </a:endParaRPr>
          </a:p>
        </p:txBody>
      </p:sp>
      <p:sp>
        <p:nvSpPr>
          <p:cNvPr id="739" name="Google Shape;739;g2a38b720920_0_159"/>
          <p:cNvSpPr txBox="1"/>
          <p:nvPr/>
        </p:nvSpPr>
        <p:spPr>
          <a:xfrm>
            <a:off x="4133096" y="815375"/>
            <a:ext cx="1181100" cy="4143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342900" marR="0" lvl="0" indent="-342900" algn="r" rtl="0">
              <a:lnSpc>
                <a:spcPct val="1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fr" sz="2400" b="0" i="0" u="none" strike="noStrike" cap="none" dirty="0">
                <a:solidFill>
                  <a:srgbClr val="53BD31"/>
                </a:solidFill>
                <a:latin typeface="Antonio Medium"/>
                <a:ea typeface="Antonio Medium"/>
                <a:cs typeface="Antonio Medium"/>
                <a:sym typeface="Antonio Medium"/>
              </a:rPr>
              <a:t>&gt;24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r" rtl="0">
              <a:lnSpc>
                <a:spcPct val="1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fr" sz="2400" b="0" i="0" u="none" strike="noStrike" cap="none" dirty="0">
                <a:solidFill>
                  <a:srgbClr val="53BD31"/>
                </a:solidFill>
                <a:latin typeface="Antonio Medium"/>
                <a:ea typeface="Antonio Medium"/>
                <a:cs typeface="Antonio Medium"/>
                <a:sym typeface="Antonio Medium"/>
              </a:rPr>
              <a:t>&gt; 2800</a:t>
            </a:r>
            <a:endParaRPr sz="2400" b="0" i="0" u="none" strike="noStrike" cap="none" dirty="0">
              <a:solidFill>
                <a:srgbClr val="53BD31"/>
              </a:solidFill>
              <a:latin typeface="Antonio Medium"/>
              <a:ea typeface="Antonio Medium"/>
              <a:cs typeface="Antonio Medium"/>
              <a:sym typeface="Antonio Medium"/>
            </a:endParaRPr>
          </a:p>
          <a:p>
            <a:pPr marL="0" marR="0" lvl="0" indent="0" algn="r" rtl="0">
              <a:lnSpc>
                <a:spcPct val="1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" sz="2400" b="0" i="0" u="none" strike="noStrike" cap="none" dirty="0">
                <a:solidFill>
                  <a:srgbClr val="53BD31"/>
                </a:solidFill>
                <a:latin typeface="Antonio Medium"/>
                <a:ea typeface="Antonio Medium"/>
                <a:cs typeface="Antonio Medium"/>
                <a:sym typeface="Antonio Medium"/>
              </a:rPr>
              <a:t>&gt; 1400 </a:t>
            </a:r>
            <a:endParaRPr sz="2400" b="0" i="0" u="none" strike="noStrike" cap="none" dirty="0">
              <a:solidFill>
                <a:srgbClr val="53BD31"/>
              </a:solidFill>
              <a:latin typeface="Antonio Medium"/>
              <a:ea typeface="Antonio Medium"/>
              <a:cs typeface="Antonio Medium"/>
              <a:sym typeface="Antonio Medium"/>
            </a:endParaRPr>
          </a:p>
          <a:p>
            <a:pPr marL="0" marR="0" lvl="0" indent="0" algn="r" rtl="0">
              <a:lnSpc>
                <a:spcPct val="1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" sz="2400" b="0" i="0" u="none" strike="noStrike" cap="none" dirty="0">
                <a:solidFill>
                  <a:srgbClr val="53BD31"/>
                </a:solidFill>
                <a:latin typeface="Antonio Medium"/>
                <a:ea typeface="Antonio Medium"/>
                <a:cs typeface="Antonio Medium"/>
                <a:sym typeface="Antonio Medium"/>
              </a:rPr>
              <a:t>1,3M</a:t>
            </a:r>
            <a:endParaRPr sz="2400" b="0" i="0" u="none" strike="noStrike" cap="none" dirty="0">
              <a:solidFill>
                <a:srgbClr val="53BD31"/>
              </a:solidFill>
              <a:latin typeface="Antonio Medium"/>
              <a:ea typeface="Antonio Medium"/>
              <a:cs typeface="Antonio Medium"/>
              <a:sym typeface="Antonio Medium"/>
            </a:endParaRPr>
          </a:p>
          <a:p>
            <a:pPr marL="0" marR="0" lvl="0" indent="0" algn="r" rtl="0">
              <a:lnSpc>
                <a:spcPct val="1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" sz="2400" b="0" i="0" u="none" strike="noStrike" cap="none" dirty="0">
                <a:solidFill>
                  <a:srgbClr val="53BD31"/>
                </a:solidFill>
                <a:latin typeface="Antonio Medium"/>
                <a:ea typeface="Antonio Medium"/>
                <a:cs typeface="Antonio Medium"/>
                <a:sym typeface="Antonio Medium"/>
              </a:rPr>
              <a:t>+56</a:t>
            </a:r>
            <a:br>
              <a:rPr lang="fr" sz="2400" b="0" i="0" u="none" strike="noStrike" cap="none" dirty="0">
                <a:solidFill>
                  <a:srgbClr val="53BD31"/>
                </a:solidFill>
                <a:latin typeface="Antonio Medium"/>
                <a:ea typeface="Antonio Medium"/>
                <a:cs typeface="Antonio Medium"/>
                <a:sym typeface="Antonio Medium"/>
              </a:rPr>
            </a:br>
            <a:r>
              <a:rPr lang="fr" sz="2400" b="0" i="0" u="none" strike="noStrike" cap="none" dirty="0">
                <a:solidFill>
                  <a:srgbClr val="53BD31"/>
                </a:solidFill>
                <a:latin typeface="Antonio Medium"/>
                <a:ea typeface="Antonio Medium"/>
                <a:cs typeface="Antonio Medium"/>
                <a:sym typeface="Antonio Medium"/>
              </a:rPr>
              <a:t>8,8/10</a:t>
            </a:r>
            <a:endParaRPr sz="2400" b="0" i="0" u="none" strike="noStrike" cap="none" dirty="0">
              <a:solidFill>
                <a:srgbClr val="53BD31"/>
              </a:solidFill>
              <a:latin typeface="Antonio Medium"/>
              <a:ea typeface="Antonio Medium"/>
              <a:cs typeface="Antonio Medium"/>
              <a:sym typeface="Antonio Medium"/>
            </a:endParaRPr>
          </a:p>
        </p:txBody>
      </p:sp>
      <p:sp>
        <p:nvSpPr>
          <p:cNvPr id="740" name="Google Shape;740;g2a38b720920_0_159"/>
          <p:cNvSpPr txBox="1"/>
          <p:nvPr/>
        </p:nvSpPr>
        <p:spPr>
          <a:xfrm>
            <a:off x="5466596" y="1860460"/>
            <a:ext cx="1364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Dirigeants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g2a38b720920_0_159"/>
          <p:cNvSpPr txBox="1"/>
          <p:nvPr/>
        </p:nvSpPr>
        <p:spPr>
          <a:xfrm>
            <a:off x="5466596" y="2496513"/>
            <a:ext cx="3720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Entreprises transformées et feuilles de route à visée régénérative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g2a38b720920_0_159"/>
          <p:cNvSpPr txBox="1"/>
          <p:nvPr/>
        </p:nvSpPr>
        <p:spPr>
          <a:xfrm>
            <a:off x="5466596" y="3231434"/>
            <a:ext cx="2726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Collaborateurs impactés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g2a38b720920_0_159"/>
          <p:cNvSpPr txBox="1"/>
          <p:nvPr/>
        </p:nvSpPr>
        <p:spPr>
          <a:xfrm>
            <a:off x="5466596" y="3883941"/>
            <a:ext cx="2691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Projets coopératifs à l’échelle des territoires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g2a38b720920_0_159"/>
          <p:cNvSpPr txBox="1"/>
          <p:nvPr/>
        </p:nvSpPr>
        <p:spPr>
          <a:xfrm>
            <a:off x="5466596" y="1075008"/>
            <a:ext cx="33389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Parcours </a:t>
            </a:r>
            <a:r>
              <a:rPr lang="fr" sz="2400" b="0" i="0" u="none" strike="noStrike" cap="none">
                <a:solidFill>
                  <a:srgbClr val="53BD31"/>
                </a:solidFill>
                <a:latin typeface="Antonio Medium"/>
                <a:ea typeface="Antonio Medium"/>
                <a:cs typeface="Antonio Medium"/>
                <a:sym typeface="Antonio Medium"/>
              </a:rPr>
              <a:t>+12</a:t>
            </a:r>
            <a:r>
              <a:rPr lang="fr" sz="1400" b="0" i="0" u="none" strike="noStrike" cap="non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en lancement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B43"/>
        </a:solidFill>
        <a:effectLst/>
      </p:bgPr>
    </p:bg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Google Shape;749;g242c1d30ee5_0_24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g242c1d30ee5_0_2497"/>
          <p:cNvSpPr/>
          <p:nvPr/>
        </p:nvSpPr>
        <p:spPr>
          <a:xfrm>
            <a:off x="0" y="2088150"/>
            <a:ext cx="9144000" cy="91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g242c1d30ee5_0_2497"/>
          <p:cNvSpPr txBox="1"/>
          <p:nvPr/>
        </p:nvSpPr>
        <p:spPr>
          <a:xfrm>
            <a:off x="50" y="2236315"/>
            <a:ext cx="914400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20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Une coopération stratégique et impactante du binôme CEO et RSE</a:t>
            </a:r>
            <a:endParaRPr sz="2000" b="0" i="0" u="none" strike="noStrike" cap="none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4"/>
          <p:cNvSpPr/>
          <p:nvPr/>
        </p:nvSpPr>
        <p:spPr>
          <a:xfrm>
            <a:off x="0" y="2273425"/>
            <a:ext cx="9144000" cy="28701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4"/>
          <p:cNvSpPr txBox="1"/>
          <p:nvPr/>
        </p:nvSpPr>
        <p:spPr>
          <a:xfrm>
            <a:off x="490288" y="3758210"/>
            <a:ext cx="2444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8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Formats </a:t>
            </a:r>
            <a:r>
              <a:rPr lang="fr" sz="8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conférences  &amp; masterclass </a:t>
            </a:r>
            <a:r>
              <a:rPr lang="fr" sz="8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pour se nourrir des interventions d’</a:t>
            </a:r>
            <a:r>
              <a:rPr lang="fr" sz="8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experts renommés</a:t>
            </a:r>
            <a:r>
              <a:rPr lang="fr" sz="8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et de </a:t>
            </a:r>
            <a:r>
              <a:rPr lang="fr" sz="8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témoins inspirants</a:t>
            </a:r>
            <a:r>
              <a:rPr lang="fr" sz="8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8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8" name="Google Shape;758;p4"/>
          <p:cNvSpPr txBox="1"/>
          <p:nvPr/>
        </p:nvSpPr>
        <p:spPr>
          <a:xfrm>
            <a:off x="3367525" y="3758210"/>
            <a:ext cx="244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8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Formats </a:t>
            </a:r>
            <a:r>
              <a:rPr lang="fr" sz="8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collaboratifs</a:t>
            </a:r>
            <a:r>
              <a:rPr lang="fr" sz="8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pour explorer les sujets en “mettant les mains dedans”.</a:t>
            </a:r>
            <a:endParaRPr sz="8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9" name="Google Shape;759;p4"/>
          <p:cNvSpPr txBox="1"/>
          <p:nvPr/>
        </p:nvSpPr>
        <p:spPr>
          <a:xfrm>
            <a:off x="6244763" y="3758210"/>
            <a:ext cx="24447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8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Sous-groupes </a:t>
            </a:r>
            <a:r>
              <a:rPr lang="fr" sz="8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animés par un binôme Coach &amp; Facilitateur permettant de créer le cadre où “esprit ouvert” / “cœur ouvert” / “volonté ouverte” se matérialisent et </a:t>
            </a:r>
            <a:r>
              <a:rPr lang="fr" sz="8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libèrent l’intelligence collective</a:t>
            </a:r>
            <a:r>
              <a:rPr lang="fr" sz="8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8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0" name="Google Shape;760;p4"/>
          <p:cNvSpPr txBox="1"/>
          <p:nvPr/>
        </p:nvSpPr>
        <p:spPr>
          <a:xfrm>
            <a:off x="490275" y="3377216"/>
            <a:ext cx="244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" sz="2000" b="1" i="0" u="none" strike="noStrike" cap="none">
                <a:solidFill>
                  <a:srgbClr val="00EE47"/>
                </a:solidFill>
                <a:latin typeface="Antonio"/>
                <a:ea typeface="Antonio"/>
                <a:cs typeface="Antonio"/>
                <a:sym typeface="Antonio"/>
              </a:rPr>
              <a:t>PLÉNIÈRES</a:t>
            </a:r>
            <a:endParaRPr sz="2000" b="1" i="0" u="none" strike="noStrike" cap="none">
              <a:solidFill>
                <a:srgbClr val="00EE47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761" name="Google Shape;761;p4"/>
          <p:cNvSpPr txBox="1"/>
          <p:nvPr/>
        </p:nvSpPr>
        <p:spPr>
          <a:xfrm>
            <a:off x="3367513" y="3377216"/>
            <a:ext cx="244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" sz="2000" b="1" i="0" u="none" strike="noStrike" cap="none">
                <a:solidFill>
                  <a:srgbClr val="00EE47"/>
                </a:solidFill>
                <a:latin typeface="Antonio"/>
                <a:ea typeface="Antonio"/>
                <a:cs typeface="Antonio"/>
                <a:sym typeface="Antonio"/>
              </a:rPr>
              <a:t>ATELIERS</a:t>
            </a:r>
            <a:endParaRPr sz="2000" b="1" i="0" u="none" strike="noStrike" cap="none">
              <a:solidFill>
                <a:srgbClr val="00EE47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762" name="Google Shape;762;p4"/>
          <p:cNvSpPr txBox="1"/>
          <p:nvPr/>
        </p:nvSpPr>
        <p:spPr>
          <a:xfrm>
            <a:off x="6244750" y="3377216"/>
            <a:ext cx="244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" sz="2000" b="1" i="0" u="none" strike="noStrike" cap="none">
                <a:solidFill>
                  <a:srgbClr val="00EE47"/>
                </a:solidFill>
                <a:latin typeface="Antonio"/>
                <a:ea typeface="Antonio"/>
                <a:cs typeface="Antonio"/>
                <a:sym typeface="Antonio"/>
              </a:rPr>
              <a:t>“CAMPS DE BASE”</a:t>
            </a:r>
            <a:endParaRPr sz="2000" b="1" i="0" u="none" strike="noStrike" cap="none">
              <a:solidFill>
                <a:srgbClr val="00EE47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pic>
        <p:nvPicPr>
          <p:cNvPr id="763" name="Google Shape;763;p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275" y="885362"/>
            <a:ext cx="2068500" cy="2071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64" name="Google Shape;76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7525" y="885362"/>
            <a:ext cx="2068500" cy="2071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65" name="Google Shape;765;p4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4763" y="885362"/>
            <a:ext cx="2068500" cy="2071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66" name="Google Shape;766;p4"/>
          <p:cNvSpPr txBox="1"/>
          <p:nvPr/>
        </p:nvSpPr>
        <p:spPr>
          <a:xfrm>
            <a:off x="375325" y="322450"/>
            <a:ext cx="7937938" cy="96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r" sz="2600" b="1" i="0" u="none" strike="noStrike" cap="none">
                <a:solidFill>
                  <a:srgbClr val="000B43"/>
                </a:solidFill>
                <a:latin typeface="Antonio"/>
                <a:ea typeface="Antonio"/>
                <a:cs typeface="Antonio"/>
                <a:sym typeface="Antonio"/>
              </a:rPr>
              <a:t>UNE MÉTHODOLOGIE QUI ALTERNE 3 TYPES DE SÉQUENCES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1" i="0" u="none" strike="noStrike" cap="none">
              <a:solidFill>
                <a:srgbClr val="000B43"/>
              </a:solidFill>
              <a:latin typeface="Antonio"/>
              <a:ea typeface="Antonio"/>
              <a:cs typeface="Antonio"/>
              <a:sym typeface="Antoni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1" i="0" u="none" strike="noStrike" cap="none">
              <a:solidFill>
                <a:srgbClr val="000B43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767" name="Google Shape;767;p4"/>
          <p:cNvSpPr txBox="1"/>
          <p:nvPr/>
        </p:nvSpPr>
        <p:spPr>
          <a:xfrm>
            <a:off x="490275" y="2828245"/>
            <a:ext cx="2444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" sz="4000" b="0" i="0" u="none" strike="noStrike" cap="none">
                <a:solidFill>
                  <a:srgbClr val="00EE47"/>
                </a:solidFill>
                <a:latin typeface="Antonio"/>
                <a:ea typeface="Antonio"/>
                <a:cs typeface="Antonio"/>
                <a:sym typeface="Antonio"/>
              </a:rPr>
              <a:t>1</a:t>
            </a:r>
            <a:endParaRPr sz="4000" b="0" i="0" u="none" strike="noStrike" cap="none">
              <a:solidFill>
                <a:srgbClr val="00EE47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768" name="Google Shape;768;p4"/>
          <p:cNvSpPr txBox="1"/>
          <p:nvPr/>
        </p:nvSpPr>
        <p:spPr>
          <a:xfrm>
            <a:off x="3367513" y="2828245"/>
            <a:ext cx="2444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" sz="4000" b="0" i="0" u="none" strike="noStrike" cap="none">
                <a:solidFill>
                  <a:srgbClr val="00EE47"/>
                </a:solidFill>
                <a:latin typeface="Antonio"/>
                <a:ea typeface="Antonio"/>
                <a:cs typeface="Antonio"/>
                <a:sym typeface="Antonio"/>
              </a:rPr>
              <a:t>2</a:t>
            </a:r>
            <a:endParaRPr sz="4000" b="0" i="0" u="none" strike="noStrike" cap="none">
              <a:solidFill>
                <a:srgbClr val="00EE47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769" name="Google Shape;769;p4"/>
          <p:cNvSpPr txBox="1"/>
          <p:nvPr/>
        </p:nvSpPr>
        <p:spPr>
          <a:xfrm>
            <a:off x="6244750" y="2828245"/>
            <a:ext cx="2444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" sz="4000" b="0" i="0" u="none" strike="noStrike" cap="none">
                <a:solidFill>
                  <a:srgbClr val="00EE47"/>
                </a:solidFill>
                <a:latin typeface="Antonio"/>
                <a:ea typeface="Antonio"/>
                <a:cs typeface="Antonio"/>
                <a:sym typeface="Antonio"/>
              </a:rPr>
              <a:t>3</a:t>
            </a:r>
            <a:endParaRPr sz="4000" b="0" i="0" u="none" strike="noStrike" cap="none">
              <a:solidFill>
                <a:srgbClr val="00EE47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Nouveau thème Rebranding CEC">
  <a:themeElements>
    <a:clrScheme name="Simple Light">
      <a:dk1>
        <a:srgbClr val="3E3C3A"/>
      </a:dk1>
      <a:lt1>
        <a:srgbClr val="F5F2EE"/>
      </a:lt1>
      <a:dk2>
        <a:srgbClr val="000938"/>
      </a:dk2>
      <a:lt2>
        <a:srgbClr val="000B43"/>
      </a:lt2>
      <a:accent1>
        <a:srgbClr val="001E6B"/>
      </a:accent1>
      <a:accent2>
        <a:srgbClr val="003295"/>
      </a:accent2>
      <a:accent3>
        <a:srgbClr val="255BD8"/>
      </a:accent3>
      <a:accent4>
        <a:srgbClr val="17A5DF"/>
      </a:accent4>
      <a:accent5>
        <a:srgbClr val="33C192"/>
      </a:accent5>
      <a:accent6>
        <a:srgbClr val="53BD31"/>
      </a:accent6>
      <a:hlink>
        <a:srgbClr val="53B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Nouveau thème Rebranding CEC">
  <a:themeElements>
    <a:clrScheme name="Simple Light">
      <a:dk1>
        <a:srgbClr val="3E3C3A"/>
      </a:dk1>
      <a:lt1>
        <a:srgbClr val="F5F2EE"/>
      </a:lt1>
      <a:dk2>
        <a:srgbClr val="000938"/>
      </a:dk2>
      <a:lt2>
        <a:srgbClr val="000B43"/>
      </a:lt2>
      <a:accent1>
        <a:srgbClr val="001E6B"/>
      </a:accent1>
      <a:accent2>
        <a:srgbClr val="003295"/>
      </a:accent2>
      <a:accent3>
        <a:srgbClr val="255BD8"/>
      </a:accent3>
      <a:accent4>
        <a:srgbClr val="17A5DF"/>
      </a:accent4>
      <a:accent5>
        <a:srgbClr val="33C192"/>
      </a:accent5>
      <a:accent6>
        <a:srgbClr val="53BD31"/>
      </a:accent6>
      <a:hlink>
        <a:srgbClr val="53B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ouveau thème Rebranding CEC">
  <a:themeElements>
    <a:clrScheme name="Simple Light">
      <a:dk1>
        <a:srgbClr val="3E3C3A"/>
      </a:dk1>
      <a:lt1>
        <a:srgbClr val="F5F2EE"/>
      </a:lt1>
      <a:dk2>
        <a:srgbClr val="000938"/>
      </a:dk2>
      <a:lt2>
        <a:srgbClr val="000B43"/>
      </a:lt2>
      <a:accent1>
        <a:srgbClr val="001E6B"/>
      </a:accent1>
      <a:accent2>
        <a:srgbClr val="003295"/>
      </a:accent2>
      <a:accent3>
        <a:srgbClr val="255BD8"/>
      </a:accent3>
      <a:accent4>
        <a:srgbClr val="17A5DF"/>
      </a:accent4>
      <a:accent5>
        <a:srgbClr val="33C192"/>
      </a:accent5>
      <a:accent6>
        <a:srgbClr val="53BD31"/>
      </a:accent6>
      <a:hlink>
        <a:srgbClr val="53B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Nouveau thème Rebranding CEC">
  <a:themeElements>
    <a:clrScheme name="Simple Light">
      <a:dk1>
        <a:srgbClr val="3E3C3A"/>
      </a:dk1>
      <a:lt1>
        <a:srgbClr val="F5F2EE"/>
      </a:lt1>
      <a:dk2>
        <a:srgbClr val="000938"/>
      </a:dk2>
      <a:lt2>
        <a:srgbClr val="000B43"/>
      </a:lt2>
      <a:accent1>
        <a:srgbClr val="001E6B"/>
      </a:accent1>
      <a:accent2>
        <a:srgbClr val="003295"/>
      </a:accent2>
      <a:accent3>
        <a:srgbClr val="255BD8"/>
      </a:accent3>
      <a:accent4>
        <a:srgbClr val="17A5DF"/>
      </a:accent4>
      <a:accent5>
        <a:srgbClr val="33C192"/>
      </a:accent5>
      <a:accent6>
        <a:srgbClr val="53BD31"/>
      </a:accent6>
      <a:hlink>
        <a:srgbClr val="53B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EC">
  <a:themeElements>
    <a:clrScheme name="Simple Light">
      <a:dk1>
        <a:srgbClr val="3E3C3A"/>
      </a:dk1>
      <a:lt1>
        <a:srgbClr val="F5F2EE"/>
      </a:lt1>
      <a:dk2>
        <a:srgbClr val="000B43"/>
      </a:dk2>
      <a:lt2>
        <a:srgbClr val="003295"/>
      </a:lt2>
      <a:accent1>
        <a:srgbClr val="255BD8"/>
      </a:accent1>
      <a:accent2>
        <a:srgbClr val="1282EB"/>
      </a:accent2>
      <a:accent3>
        <a:srgbClr val="00A8FF"/>
      </a:accent3>
      <a:accent4>
        <a:srgbClr val="00CBA2"/>
      </a:accent4>
      <a:accent5>
        <a:srgbClr val="00DC77"/>
      </a:accent5>
      <a:accent6>
        <a:srgbClr val="00EE47"/>
      </a:accent6>
      <a:hlink>
        <a:srgbClr val="255BD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EC">
  <a:themeElements>
    <a:clrScheme name="Simple Light">
      <a:dk1>
        <a:srgbClr val="3E3C3A"/>
      </a:dk1>
      <a:lt1>
        <a:srgbClr val="F5F2EE"/>
      </a:lt1>
      <a:dk2>
        <a:srgbClr val="000B43"/>
      </a:dk2>
      <a:lt2>
        <a:srgbClr val="003295"/>
      </a:lt2>
      <a:accent1>
        <a:srgbClr val="255BD8"/>
      </a:accent1>
      <a:accent2>
        <a:srgbClr val="1282EB"/>
      </a:accent2>
      <a:accent3>
        <a:srgbClr val="00A8FF"/>
      </a:accent3>
      <a:accent4>
        <a:srgbClr val="00CBA2"/>
      </a:accent4>
      <a:accent5>
        <a:srgbClr val="00DC77"/>
      </a:accent5>
      <a:accent6>
        <a:srgbClr val="00EE47"/>
      </a:accent6>
      <a:hlink>
        <a:srgbClr val="255BD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EC">
  <a:themeElements>
    <a:clrScheme name="Simple Light">
      <a:dk1>
        <a:srgbClr val="3E3C3A"/>
      </a:dk1>
      <a:lt1>
        <a:srgbClr val="F5F2EE"/>
      </a:lt1>
      <a:dk2>
        <a:srgbClr val="000B43"/>
      </a:dk2>
      <a:lt2>
        <a:srgbClr val="003295"/>
      </a:lt2>
      <a:accent1>
        <a:srgbClr val="255BD8"/>
      </a:accent1>
      <a:accent2>
        <a:srgbClr val="1282EB"/>
      </a:accent2>
      <a:accent3>
        <a:srgbClr val="00A8FF"/>
      </a:accent3>
      <a:accent4>
        <a:srgbClr val="00CBA2"/>
      </a:accent4>
      <a:accent5>
        <a:srgbClr val="00DC77"/>
      </a:accent5>
      <a:accent6>
        <a:srgbClr val="00EE47"/>
      </a:accent6>
      <a:hlink>
        <a:srgbClr val="255BD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Nouveau thème Rebranding CEC">
  <a:themeElements>
    <a:clrScheme name="Simple Light">
      <a:dk1>
        <a:srgbClr val="3E3C3A"/>
      </a:dk1>
      <a:lt1>
        <a:srgbClr val="F5F2EE"/>
      </a:lt1>
      <a:dk2>
        <a:srgbClr val="000938"/>
      </a:dk2>
      <a:lt2>
        <a:srgbClr val="000B43"/>
      </a:lt2>
      <a:accent1>
        <a:srgbClr val="001E6B"/>
      </a:accent1>
      <a:accent2>
        <a:srgbClr val="003295"/>
      </a:accent2>
      <a:accent3>
        <a:srgbClr val="255BD8"/>
      </a:accent3>
      <a:accent4>
        <a:srgbClr val="17A5DF"/>
      </a:accent4>
      <a:accent5>
        <a:srgbClr val="33C192"/>
      </a:accent5>
      <a:accent6>
        <a:srgbClr val="53BD31"/>
      </a:accent6>
      <a:hlink>
        <a:srgbClr val="53B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Nouveau thème Rebranding CEC">
  <a:themeElements>
    <a:clrScheme name="Simple Light">
      <a:dk1>
        <a:srgbClr val="3E3C3A"/>
      </a:dk1>
      <a:lt1>
        <a:srgbClr val="F5F2EE"/>
      </a:lt1>
      <a:dk2>
        <a:srgbClr val="000938"/>
      </a:dk2>
      <a:lt2>
        <a:srgbClr val="000B43"/>
      </a:lt2>
      <a:accent1>
        <a:srgbClr val="001E6B"/>
      </a:accent1>
      <a:accent2>
        <a:srgbClr val="003295"/>
      </a:accent2>
      <a:accent3>
        <a:srgbClr val="255BD8"/>
      </a:accent3>
      <a:accent4>
        <a:srgbClr val="17A5DF"/>
      </a:accent4>
      <a:accent5>
        <a:srgbClr val="33C192"/>
      </a:accent5>
      <a:accent6>
        <a:srgbClr val="53BD31"/>
      </a:accent6>
      <a:hlink>
        <a:srgbClr val="53B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CEC">
  <a:themeElements>
    <a:clrScheme name="Simple Light">
      <a:dk1>
        <a:srgbClr val="3E3C3A"/>
      </a:dk1>
      <a:lt1>
        <a:srgbClr val="F5F2EE"/>
      </a:lt1>
      <a:dk2>
        <a:srgbClr val="000B43"/>
      </a:dk2>
      <a:lt2>
        <a:srgbClr val="003295"/>
      </a:lt2>
      <a:accent1>
        <a:srgbClr val="255BD8"/>
      </a:accent1>
      <a:accent2>
        <a:srgbClr val="1282EB"/>
      </a:accent2>
      <a:accent3>
        <a:srgbClr val="00A8FF"/>
      </a:accent3>
      <a:accent4>
        <a:srgbClr val="00CBA2"/>
      </a:accent4>
      <a:accent5>
        <a:srgbClr val="00DC77"/>
      </a:accent5>
      <a:accent6>
        <a:srgbClr val="00EE47"/>
      </a:accent6>
      <a:hlink>
        <a:srgbClr val="255BD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3885</TotalTime>
  <Words>1741</Words>
  <Application>Microsoft Macintosh PowerPoint</Application>
  <PresentationFormat>Affichage à l'écran (16:9)</PresentationFormat>
  <Paragraphs>314</Paragraphs>
  <Slides>21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11</vt:i4>
      </vt:variant>
      <vt:variant>
        <vt:lpstr>Titres des diapositives</vt:lpstr>
      </vt:variant>
      <vt:variant>
        <vt:i4>21</vt:i4>
      </vt:variant>
    </vt:vector>
  </HeadingPairs>
  <TitlesOfParts>
    <vt:vector size="45" baseType="lpstr">
      <vt:lpstr>Antonio SemiBold</vt:lpstr>
      <vt:lpstr>Antonio</vt:lpstr>
      <vt:lpstr>Poppins Medium</vt:lpstr>
      <vt:lpstr>Antonio Light</vt:lpstr>
      <vt:lpstr>Poppins</vt:lpstr>
      <vt:lpstr>Calibri</vt:lpstr>
      <vt:lpstr>Antonio Medium</vt:lpstr>
      <vt:lpstr>Poppins SemiBold</vt:lpstr>
      <vt:lpstr>Arial</vt:lpstr>
      <vt:lpstr>Poppins Light</vt:lpstr>
      <vt:lpstr>Noto Sans Symbols</vt:lpstr>
      <vt:lpstr>Antonio ExtraLight</vt:lpstr>
      <vt:lpstr>Helvetica Neue</vt:lpstr>
      <vt:lpstr>1_Simple Light</vt:lpstr>
      <vt:lpstr>1_Nouveau thème Rebranding CEC</vt:lpstr>
      <vt:lpstr>2_Nouveau thème Rebranding CEC</vt:lpstr>
      <vt:lpstr>2_CEC</vt:lpstr>
      <vt:lpstr>1_CEC</vt:lpstr>
      <vt:lpstr>CEC</vt:lpstr>
      <vt:lpstr>4_Nouveau thème Rebranding CEC</vt:lpstr>
      <vt:lpstr>Nouveau thème Rebranding CEC</vt:lpstr>
      <vt:lpstr>6_CEC</vt:lpstr>
      <vt:lpstr>7_Nouveau thème Rebranding CEC</vt:lpstr>
      <vt:lpstr>8_Nouveau thème Rebranding CEC</vt:lpstr>
      <vt:lpstr>Présentation PowerPoint</vt:lpstr>
      <vt:lpstr>Présentation PowerPoint</vt:lpstr>
      <vt:lpstr>Présentation PowerPoint</vt:lpstr>
      <vt:lpstr>Présentation PowerPoint</vt:lpstr>
      <vt:lpstr>Modèle régénératif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Des engagements tenus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Charlotte Burnay</dc:creator>
  <cp:lastModifiedBy>Pierre Portevin</cp:lastModifiedBy>
  <cp:revision>25</cp:revision>
  <cp:lastPrinted>2025-09-19T10:18:41Z</cp:lastPrinted>
  <dcterms:modified xsi:type="dcterms:W3CDTF">2025-11-04T09:22:40Z</dcterms:modified>
</cp:coreProperties>
</file>